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4" r:id="rId10"/>
    <p:sldId id="265" r:id="rId11"/>
    <p:sldId id="267" r:id="rId12"/>
    <p:sldId id="362" r:id="rId13"/>
    <p:sldId id="268" r:id="rId14"/>
    <p:sldId id="269" r:id="rId15"/>
    <p:sldId id="270" r:id="rId16"/>
    <p:sldId id="272" r:id="rId17"/>
    <p:sldId id="363" r:id="rId18"/>
    <p:sldId id="273" r:id="rId19"/>
    <p:sldId id="274" r:id="rId20"/>
    <p:sldId id="275" r:id="rId21"/>
    <p:sldId id="276" r:id="rId22"/>
    <p:sldId id="278" r:id="rId23"/>
    <p:sldId id="364" r:id="rId24"/>
    <p:sldId id="365" r:id="rId25"/>
    <p:sldId id="279" r:id="rId26"/>
    <p:sldId id="280" r:id="rId27"/>
    <p:sldId id="281" r:id="rId28"/>
    <p:sldId id="282" r:id="rId29"/>
    <p:sldId id="283" r:id="rId30"/>
    <p:sldId id="366" r:id="rId31"/>
    <p:sldId id="284" r:id="rId32"/>
    <p:sldId id="285" r:id="rId33"/>
    <p:sldId id="286" r:id="rId34"/>
    <p:sldId id="287" r:id="rId35"/>
    <p:sldId id="289" r:id="rId36"/>
    <p:sldId id="367" r:id="rId37"/>
    <p:sldId id="290" r:id="rId38"/>
    <p:sldId id="291" r:id="rId39"/>
    <p:sldId id="292" r:id="rId40"/>
    <p:sldId id="293" r:id="rId41"/>
    <p:sldId id="379" r:id="rId42"/>
    <p:sldId id="294" r:id="rId43"/>
    <p:sldId id="296" r:id="rId44"/>
    <p:sldId id="297" r:id="rId45"/>
    <p:sldId id="298" r:id="rId46"/>
    <p:sldId id="299" r:id="rId47"/>
    <p:sldId id="301" r:id="rId48"/>
    <p:sldId id="302" r:id="rId49"/>
    <p:sldId id="304" r:id="rId50"/>
    <p:sldId id="380" r:id="rId51"/>
    <p:sldId id="305" r:id="rId52"/>
    <p:sldId id="306" r:id="rId53"/>
    <p:sldId id="307" r:id="rId54"/>
    <p:sldId id="308" r:id="rId55"/>
    <p:sldId id="310" r:id="rId56"/>
    <p:sldId id="368" r:id="rId57"/>
    <p:sldId id="311" r:id="rId58"/>
    <p:sldId id="312" r:id="rId59"/>
    <p:sldId id="313" r:id="rId60"/>
    <p:sldId id="314" r:id="rId61"/>
    <p:sldId id="315" r:id="rId62"/>
    <p:sldId id="317" r:id="rId63"/>
    <p:sldId id="369" r:id="rId64"/>
    <p:sldId id="370" r:id="rId65"/>
    <p:sldId id="318" r:id="rId66"/>
    <p:sldId id="319" r:id="rId67"/>
    <p:sldId id="320" r:id="rId68"/>
    <p:sldId id="321" r:id="rId69"/>
    <p:sldId id="322" r:id="rId70"/>
    <p:sldId id="324" r:id="rId71"/>
    <p:sldId id="371" r:id="rId72"/>
    <p:sldId id="325" r:id="rId73"/>
    <p:sldId id="326" r:id="rId74"/>
    <p:sldId id="327" r:id="rId75"/>
    <p:sldId id="328" r:id="rId76"/>
    <p:sldId id="329" r:id="rId77"/>
    <p:sldId id="330" r:id="rId78"/>
    <p:sldId id="332" r:id="rId79"/>
    <p:sldId id="372" r:id="rId80"/>
    <p:sldId id="373" r:id="rId81"/>
    <p:sldId id="333" r:id="rId82"/>
    <p:sldId id="334" r:id="rId83"/>
    <p:sldId id="335" r:id="rId84"/>
    <p:sldId id="337" r:id="rId85"/>
    <p:sldId id="374" r:id="rId86"/>
    <p:sldId id="338" r:id="rId87"/>
    <p:sldId id="339" r:id="rId88"/>
    <p:sldId id="340" r:id="rId89"/>
    <p:sldId id="341" r:id="rId90"/>
    <p:sldId id="343" r:id="rId91"/>
    <p:sldId id="375" r:id="rId92"/>
    <p:sldId id="344" r:id="rId93"/>
    <p:sldId id="345" r:id="rId94"/>
    <p:sldId id="346" r:id="rId95"/>
    <p:sldId id="376" r:id="rId96"/>
    <p:sldId id="349" r:id="rId97"/>
    <p:sldId id="377" r:id="rId98"/>
    <p:sldId id="350" r:id="rId99"/>
    <p:sldId id="351" r:id="rId100"/>
    <p:sldId id="352" r:id="rId101"/>
    <p:sldId id="354" r:id="rId102"/>
    <p:sldId id="378" r:id="rId103"/>
    <p:sldId id="356" r:id="rId104"/>
    <p:sldId id="357" r:id="rId105"/>
    <p:sldId id="358" r:id="rId106"/>
    <p:sldId id="355" r:id="rId107"/>
    <p:sldId id="359" r:id="rId108"/>
    <p:sldId id="360" r:id="rId10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8" autoAdjust="0"/>
    <p:restoredTop sz="94610"/>
  </p:normalViewPr>
  <p:slideViewPr>
    <p:cSldViewPr snapToGrid="0" snapToObjects="1">
      <p:cViewPr>
        <p:scale>
          <a:sx n="75" d="100"/>
          <a:sy n="75" d="100"/>
        </p:scale>
        <p:origin x="1026" y="8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2" Type="http://schemas.openxmlformats.org/officeDocument/2006/relationships/tableStyles" Target="tableStyles.xml"/><Relationship Id="rId111" Type="http://schemas.openxmlformats.org/officeDocument/2006/relationships/viewProps" Target="viewProps.xml"/><Relationship Id="rId110" Type="http://schemas.openxmlformats.org/officeDocument/2006/relationships/presProps" Target="presProps.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11f06e1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810a0f5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defadf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a113fa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8759c5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556fb0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338b7d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4ae493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ab1ca2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774fc7b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1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bd5884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f1e5056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e2f76b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9e79d9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b94c9696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2ee072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cf524d8a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24.xml"/><Relationship Id="rId2" Type="http://schemas.openxmlformats.org/officeDocument/2006/relationships/image" Target="../media/image11.jpeg"/><Relationship Id="rId1" Type="http://schemas.openxmlformats.org/officeDocument/2006/relationships/image" Target="../media/image10.jpe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3.xml"/><Relationship Id="rId1" Type="http://schemas.openxmlformats.org/officeDocument/2006/relationships/image" Target="../media/image8.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3.xml"/><Relationship Id="rId1" Type="http://schemas.openxmlformats.org/officeDocument/2006/relationships/image" Target="../media/image9.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_1#87c72b5eb?vja=1&amp;pid=11f06e1a3&amp;color=0,0,0&amp;vtp=1&amp;bt=1"/>
          <p:cNvSpPr/>
          <p:nvPr/>
        </p:nvSpPr>
        <p:spPr>
          <a:xfrm>
            <a:off x="722376" y="900000"/>
            <a:ext cx="10753344" cy="1866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Pink</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_haze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AN.68_1#87c72b5eb.blank?vja=1&amp;pid=11f06e1a3&amp;color=0,0,0&amp;vpa=39&amp;vtp=1"/>
          <p:cNvSpPr/>
          <p:nvPr/>
        </p:nvSpPr>
        <p:spPr>
          <a:xfrm>
            <a:off x="8774811" y="12302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2000" dirty="0"/>
          </a:p>
        </p:txBody>
      </p:sp>
      <p:sp>
        <p:nvSpPr>
          <p:cNvPr id="4" name="QM_6_AN.69_1#87c72b5eb.blank?vja=1&amp;pid=11f06e1a3&amp;color=0,0,0&amp;vpa=40&amp;vtp=1"/>
          <p:cNvSpPr/>
          <p:nvPr/>
        </p:nvSpPr>
        <p:spPr>
          <a:xfrm>
            <a:off x="1690942" y="2373200"/>
            <a:ext cx="1423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1_1#4beb1c466?vja=1&amp;pid=b94c9696f&amp;color=0,0,0&amp;vtp=1&amp;bt=1"/>
          <p:cNvSpPr/>
          <p:nvPr/>
        </p:nvSpPr>
        <p:spPr>
          <a:xfrm>
            <a:off x="722376" y="900000"/>
            <a:ext cx="1098702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Alzheimer’s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caretaker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paws.</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#3.2</a:t>
            </a:r>
            <a:endParaRPr lang="en-US" altLang="zh-CN" sz="2000" dirty="0"/>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3_1#4beb1c466?vja=1&amp;pid=b94c9696f&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02" name="QO_5_AS.513_2#4beb1c466?colgroup=2,38&amp;vja=1&amp;pid=b94c9696f&amp;color=0,0,0&amp;vtp=1"/>
          <p:cNvGraphicFramePr>
            <a:graphicFrameLocks noGrp="1"/>
          </p:cNvGraphicFramePr>
          <p:nvPr/>
        </p:nvGraphicFramePr>
        <p:xfrm>
          <a:off x="722376" y="1765124"/>
          <a:ext cx="10725912" cy="4047490"/>
        </p:xfrm>
        <a:graphic>
          <a:graphicData uri="http://schemas.openxmlformats.org/drawingml/2006/table">
            <a:tbl>
              <a:tblPr/>
              <a:tblGrid>
                <a:gridCol w="731520"/>
                <a:gridCol w="9994392"/>
              </a:tblGrid>
              <a:tr h="24075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以人物为线索展开，讲述了阿林的母亲一年前去世，她91岁的父亲吉姆患有阿尔茨海默病，但他不愿去养老院，独自一人居住在他和妻子建造的小屋里。为了方便照顾父亲，她为父亲注册了一个老年护理服务——由人类护理人员远程控制，可以一天24小时看护一个在家的人。她的父亲慢慢学会了如何与电子屏幕上的动画狗波尼相处。一天晚上，当阿林来看望父亲时，她惊讶地发现波尼用爪子举起一张她已故母亲的照片给她的父亲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372">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阿林、吉姆（阿林的父亲）、波尼（智能护理程序中的动画狗）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阿林的父亲吉姆不愿去养老院，吉姆患有阿尔茨海默病，需要陪伴和照顾；吉姆对智能线上护理服务表示怀疑。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fade">
                                      <p:cBhvr>
                                        <p:cTn id="16"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3_3#4beb1c466?vja=1&amp;pid=b94c9696f&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03" name="QO_5_AS.513_4#4beb1c466?colgroup=11,29&amp;vja=1&amp;pid=b94c9696f&amp;color=0,0,0&amp;vtp=1"/>
          <p:cNvGraphicFramePr>
            <a:graphicFrameLocks noGrp="1"/>
          </p:cNvGraphicFramePr>
          <p:nvPr/>
        </p:nvGraphicFramePr>
        <p:xfrm>
          <a:off x="722376" y="1384124"/>
          <a:ext cx="10725912" cy="3230118"/>
        </p:xfrm>
        <a:graphic>
          <a:graphicData uri="http://schemas.openxmlformats.org/drawingml/2006/table">
            <a:tbl>
              <a:tblPr/>
              <a:tblGrid>
                <a:gridCol w="2990088"/>
                <a:gridCol w="7735824"/>
              </a:tblGrid>
              <a:tr h="161505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续写第一段（提示句：吉姆深情地盯着那张照片，泪水夺眶而出。）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材料和第二段提示句可推测，第一段可描写吉姆看到照片之后的反应以及被波尼打动、与波尼进行互动的过程，可围绕动作描写和心理描写展开；可结合波尼提供的智能线上服务特点，对其和吉姆的互动展开合理的想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1505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续写第二段（提示句：看到波尼和父亲之间的亲密关系，阿林松了一口气。）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由第二段提示句可知，第二段可以围绕波尼给吉姆带来的陪伴和改变展开描写。结合吉姆患病的信息，对波尼带来的效果展开合理联想。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fade">
                                      <p:cBhvr>
                                        <p:cTn id="1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 name="QO_5_AS.513_5#4beb1c466?colgroup=11,29&amp;vja=1&amp;pid=b94c9696f&amp;color=0,0,0&amp;mp=1&amp;vtp=1&amp;bt=1"/>
          <p:cNvGraphicFramePr>
            <a:graphicFrameLocks noGrp="1"/>
          </p:cNvGraphicFramePr>
          <p:nvPr/>
        </p:nvGraphicFramePr>
        <p:xfrm>
          <a:off x="722376" y="1435100"/>
          <a:ext cx="10725912" cy="2437130"/>
        </p:xfrm>
        <a:graphic>
          <a:graphicData uri="http://schemas.openxmlformats.org/drawingml/2006/table">
            <a:tbl>
              <a:tblPr/>
              <a:tblGrid>
                <a:gridCol w="2990088"/>
                <a:gridCol w="7735824"/>
              </a:tblGrid>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思念妻子——抗拒接受新设备——看到照片后触动——逐渐接受波尼——良好互动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1480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吉姆：思念妻子，不信任波尼——被波尼打动——与波尼产生深厚的情感联系</a:t>
                      </a:r>
                      <a:endParaRPr lang="en-US" altLang="zh-CN" sz="1200" dirty="0"/>
                    </a:p>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阿林：担心父亲的健康——看到父亲与波尼的良好互动感到欣慰——意识到陪伴非常重要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513_5#4beb1c466?colgroup=11,29&amp;vja=1&amp;pid=b94c9696f&amp;color=0,0,0&amp;mp=1&amp;vtp=1&amp;bt=1"/>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34" charset="0"/>
              </a:rPr>
              <a:t>续表</a:t>
            </a:r>
            <a:endParaRPr lang="zh-CN" altLang="en-US" sz="2000">
              <a:latin typeface="Times New Roman" panose="020206030504050203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4"/>
                                        </p:tgtEl>
                                        <p:attrNameLst>
                                          <p:attrName>style.visibility</p:attrName>
                                        </p:attrNameLst>
                                      </p:cBhvr>
                                      <p:to>
                                        <p:strVal val="visible"/>
                                      </p:to>
                                    </p:set>
                                    <p:animEffect transition="in" filter="fade">
                                      <p:cBhvr>
                                        <p:cTn id="10"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12_1#4beb1c466?vja=1&amp;pid=b94c9696f&amp;color=0,0,0&amp;vtp=1&amp;bt=1"/>
          <p:cNvSpPr/>
          <p:nvPr/>
        </p:nvSpPr>
        <p:spPr>
          <a:xfrm>
            <a:off x="722376" y="900000"/>
            <a:ext cx="10753344" cy="5217033"/>
          </a:xfrm>
          <a:prstGeom prst="rect">
            <a:avLst/>
          </a:prstGeom>
          <a:noFill/>
        </p:spPr>
        <p:txBody>
          <a:bodyPr wrap="square" lIns="0" tIns="0" rIns="0" bIns="0" rtlCol="0" anchor="t"/>
          <a:lstStyle/>
          <a:p>
            <a:pPr algn="l">
              <a:lnSpc>
                <a:spcPct val="123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3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fondly,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eyes.Memories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flashed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wife’s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anymore.He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gazed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affectionately.Sensing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comforted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him.Uplifted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remarks,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petted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finger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again.Pony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tail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wagging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cheerfully.Arlyn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illusion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slipping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just">
              <a:lnSpc>
                <a:spcPct val="123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relief.She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heart-warming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fondness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Pony.Pony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companion;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loyal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times.With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conversations.Arlyn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Pony.Knowing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substitute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interaction,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resolved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cherish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crucial.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450b21b13?vja=1&amp;pid=b94c9696f&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450b21b13?vja=1&amp;pid=b94c9696f&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450b21b13?vja=1&amp;pid=b94c9696f&amp;color=0,0,0&amp;vtp=1"/>
          <p:cNvSpPr/>
          <p:nvPr/>
        </p:nvSpPr>
        <p:spPr>
          <a:xfrm>
            <a:off x="722377" y="1737184"/>
            <a:ext cx="10749631" cy="2633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1.equip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oneself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使某人自己具备</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；使某人自己有知识和技能</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2.context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.背景；语境；上下文</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观看；理解；欺骗</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1.immerse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oneself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使某人自己沉浸于/专注于</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宋体" panose="02010600030101010101" pitchFamily="2" charset="-122"/>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2.overwhelming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.巨大的；压倒性的；无法抗拒的</a:t>
            </a:r>
            <a:endParaRPr lang="en-US" altLang="zh-CN" sz="100" dirty="0"/>
          </a:p>
        </p:txBody>
      </p:sp>
      <p:pic>
        <p:nvPicPr>
          <p:cNvPr id="6" name="P_5_BD#450b21b13?vja=1&amp;pid=b94c9696f&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0_1#1c741fe44?vja=1&amp;pid=87c72b5e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1_1#1c741fe44.blank?vja=1&amp;pid=87c72b5eb&amp;color=0,0,0&amp;vpa=41&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72_1#1c741fe44?vja=1&amp;pid=87c72b5e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survey为可数名词，在文中第一次出现，表泛指，且survey的发音以辅音音素开头，应用不定冠词a修饰。</a:t>
            </a:r>
            <a:endParaRPr lang="en-US" altLang="zh-CN" sz="2200" dirty="0"/>
          </a:p>
        </p:txBody>
      </p:sp>
      <p:sp>
        <p:nvSpPr>
          <p:cNvPr id="5" name="QB_7_BD.73_1#2a0c57339?vja=1&amp;pid=87c72b5eb&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74_1#2a0c57339.blank?vja=1&amp;pid=87c72b5eb&amp;color=0,0,0&amp;vpa=42&amp;vtp=1"/>
          <p:cNvSpPr/>
          <p:nvPr/>
        </p:nvSpPr>
        <p:spPr>
          <a:xfrm>
            <a:off x="1011301" y="2084959"/>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7" name="QB_7_AS.75_1#2a0c57339?vja=1&amp;pid=87c72b5eb&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主句中已有谓语动词gives，其与设空处之间无连词连接，设空处应用非谓语形式，build与My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assistant之间为逻辑上的被动关系，故用过去分词作后置定语。</a:t>
            </a:r>
            <a:endParaRPr lang="en-US" altLang="zh-CN" sz="2200" dirty="0"/>
          </a:p>
        </p:txBody>
      </p:sp>
      <p:sp>
        <p:nvSpPr>
          <p:cNvPr id="8" name="QB_7_BD.76_1#ac71981e2?vja=1&amp;pid=87c72b5eb&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77_1#ac71981e2.blank?vja=1&amp;pid=87c72b5eb&amp;color=0,0,0&amp;vpa=43&amp;vtp=1"/>
          <p:cNvSpPr/>
          <p:nvPr/>
        </p:nvSpPr>
        <p:spPr>
          <a:xfrm>
            <a:off x="1062101" y="3316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78_1#ac71981e2?vja=1&amp;pid=87c72b5eb&amp;color=0,0,0&amp;vtp=1"/>
          <p:cNvSpPr/>
          <p:nvPr/>
        </p:nvSpPr>
        <p:spPr>
          <a:xfrm>
            <a:off x="722376" y="3779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设空处引导非限制性定语从句，先行词为前面提到的“针对我向它提出的任何问题，它都能迅速给出回答”这件事，故用which引导该从句。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9_1#fc019e366?vja=1&amp;pid=87c72b5e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80_1#fc019e366.blank?vja=1&amp;pid=87c72b5eb&amp;color=0,0,0&amp;vpa=44&amp;vtp=1"/>
          <p:cNvSpPr/>
          <p:nvPr/>
        </p:nvSpPr>
        <p:spPr>
          <a:xfrm>
            <a:off x="1062101"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safer</a:t>
            </a:r>
            <a:endParaRPr lang="en-US" altLang="zh-CN" sz="2000" dirty="0"/>
          </a:p>
        </p:txBody>
      </p:sp>
      <p:sp>
        <p:nvSpPr>
          <p:cNvPr id="4" name="QB_7_AS.81_1#fc019e366?vja=1&amp;pid=87c72b5eb&amp;color=0,0,0&amp;vtp=1"/>
          <p:cNvSpPr/>
          <p:nvPr/>
        </p:nvSpPr>
        <p:spPr>
          <a:xfrm>
            <a:off x="722376" y="1315847"/>
            <a:ext cx="10753344" cy="2294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此处为“make+宾语+宾补”结构，设空处前的a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lot可用于修饰比较级，此处强调“更安全”，含有比较意义，故用形容词的比较级作宾补。</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可用于修饰比较级的词</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much、far、rather、still、even、a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deal、no、any等可以修饰形容词或副词的比较级。如：You’re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slowly?你开车开得太快了，能稍微慢点吗？</a:t>
            </a:r>
            <a:endParaRPr lang="en-US" altLang="zh-CN" sz="2200" dirty="0"/>
          </a:p>
        </p:txBody>
      </p:sp>
      <p:sp>
        <p:nvSpPr>
          <p:cNvPr id="5" name="QB_7_BD.82_1#2ecd2e9f6?vja=1&amp;pid=87c72b5eb&amp;color=0,0,0&amp;vtp=1"/>
          <p:cNvSpPr/>
          <p:nvPr/>
        </p:nvSpPr>
        <p:spPr>
          <a:xfrm>
            <a:off x="722376" y="3647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83_1#2ecd2e9f6.blank?vja=1&amp;pid=87c72b5eb&amp;color=0,0,0&amp;vpa=45&amp;vtp=1"/>
          <p:cNvSpPr/>
          <p:nvPr/>
        </p:nvSpPr>
        <p:spPr>
          <a:xfrm>
            <a:off x="1049401" y="3608959"/>
            <a:ext cx="1325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convenience</a:t>
            </a:r>
            <a:endParaRPr lang="en-US" altLang="zh-CN" sz="2000" dirty="0"/>
          </a:p>
        </p:txBody>
      </p:sp>
      <p:sp>
        <p:nvSpPr>
          <p:cNvPr id="7" name="QB_7_AS.84_1#2ecd2e9f6?vja=1&amp;pid=87c72b5eb&amp;color=0,0,0&amp;vtp=1"/>
          <p:cNvSpPr/>
          <p:nvPr/>
        </p:nvSpPr>
        <p:spPr>
          <a:xfrm>
            <a:off x="722376" y="4071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此处作bring的宾语，且其前有more修饰，应用名词，convenience意为“便利”时为不可数名词。</a:t>
            </a:r>
            <a:endParaRPr lang="en-US" altLang="zh-CN" sz="2200" dirty="0"/>
          </a:p>
        </p:txBody>
      </p:sp>
      <p:sp>
        <p:nvSpPr>
          <p:cNvPr id="8" name="QB_7_BD.85_1#eb5ee7d28?vja=1&amp;pid=87c72b5eb&amp;color=0,0,0&amp;vtp=1"/>
          <p:cNvSpPr/>
          <p:nvPr/>
        </p:nvSpPr>
        <p:spPr>
          <a:xfrm>
            <a:off x="722376" y="4878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86_1#eb5ee7d28.blank?vja=1&amp;pid=87c72b5eb&amp;color=0,0,0&amp;vpa=46&amp;vtp=1"/>
          <p:cNvSpPr/>
          <p:nvPr/>
        </p:nvSpPr>
        <p:spPr>
          <a:xfrm>
            <a:off x="1062101" y="4828159"/>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solving</a:t>
            </a:r>
            <a:endParaRPr lang="en-US" altLang="zh-CN" sz="2000" dirty="0"/>
          </a:p>
        </p:txBody>
      </p:sp>
      <p:sp>
        <p:nvSpPr>
          <p:cNvPr id="10" name="QB_7_AS.87_1#eb5ee7d28?vja=1&amp;pid=87c72b5eb&amp;color=0,0,0&amp;vtp=1"/>
          <p:cNvSpPr/>
          <p:nvPr/>
        </p:nvSpPr>
        <p:spPr>
          <a:xfrm>
            <a:off x="722376" y="5262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sth意为“有助于做某事”。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8_1#3be479201?vja=1&amp;pid=87c72b5e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89_1#3be479201.blank?vja=1&amp;pid=87c72b5eb&amp;color=0,0,0&amp;vpa=47&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7_AS.90_1#3be479201?vja=1&amp;pid=87c72b5eb&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sth为固定搭配，意为“有能力做某事”。</a:t>
            </a:r>
            <a:endParaRPr lang="en-US" altLang="zh-CN" sz="2200" dirty="0"/>
          </a:p>
        </p:txBody>
      </p:sp>
      <p:sp>
        <p:nvSpPr>
          <p:cNvPr id="5" name="QB_7_BD.91_1#3c90396b1?vja=1&amp;pid=87c72b5eb&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92_1#3c90396b1.blank?vja=1&amp;pid=87c72b5eb&amp;color=0,0,0&amp;vpa=48&amp;vtp=1"/>
          <p:cNvSpPr/>
          <p:nvPr/>
        </p:nvSpPr>
        <p:spPr>
          <a:xfrm>
            <a:off x="1024001" y="1625600"/>
            <a:ext cx="1001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7" name="QB_7_AS.93_1#3c90396b1?vja=1&amp;pid=87c72b5eb&amp;color=0,0,0&amp;vtp=1"/>
          <p:cNvSpPr/>
          <p:nvPr/>
        </p:nvSpPr>
        <p:spPr>
          <a:xfrm>
            <a:off x="722376" y="2090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far可知，此处应用现在完成时；主语是no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200" dirty="0"/>
          </a:p>
        </p:txBody>
      </p:sp>
      <p:sp>
        <p:nvSpPr>
          <p:cNvPr id="8" name="QB_7_BD.94_1#c1f9a4cd3?vja=1&amp;pid=87c72b5eb&amp;color=0,0,0&amp;vtp=1"/>
          <p:cNvSpPr/>
          <p:nvPr/>
        </p:nvSpPr>
        <p:spPr>
          <a:xfrm>
            <a:off x="722376" y="28977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95_1#c1f9a4cd3.blank?vja=1&amp;pid=87c72b5eb&amp;color=0,0,0&amp;vpa=49&amp;vtp=1"/>
          <p:cNvSpPr/>
          <p:nvPr/>
        </p:nvSpPr>
        <p:spPr>
          <a:xfrm>
            <a:off x="1049401" y="2846959"/>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2000" dirty="0"/>
          </a:p>
        </p:txBody>
      </p:sp>
      <p:sp>
        <p:nvSpPr>
          <p:cNvPr id="10" name="QB_7_AS.96_1#c1f9a4cd3?vja=1&amp;pid=87c72b5eb&amp;color=0,0,0&amp;vtp=1"/>
          <p:cNvSpPr/>
          <p:nvPr/>
        </p:nvSpPr>
        <p:spPr>
          <a:xfrm>
            <a:off x="722376" y="3280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设空处修饰形容词dangerous，作状语，应用副词。</a:t>
            </a:r>
            <a:endParaRPr lang="en-US" altLang="zh-CN" sz="2200" dirty="0"/>
          </a:p>
        </p:txBody>
      </p:sp>
      <p:sp>
        <p:nvSpPr>
          <p:cNvPr id="11" name="QB_7_BD.97_1#d9dea10a6?vja=1&amp;pid=87c72b5eb&amp;color=0,0,0&amp;vtp=1"/>
          <p:cNvSpPr/>
          <p:nvPr/>
        </p:nvSpPr>
        <p:spPr>
          <a:xfrm>
            <a:off x="722376" y="3670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12" name="QB_7_AN.98_1#d9dea10a6.blank?vja=1&amp;pid=87c72b5eb&amp;color=0,0,0&amp;vpa=50&amp;vtp=1"/>
          <p:cNvSpPr/>
          <p:nvPr/>
        </p:nvSpPr>
        <p:spPr>
          <a:xfrm>
            <a:off x="1125601" y="3619500"/>
            <a:ext cx="1423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000" dirty="0"/>
          </a:p>
        </p:txBody>
      </p:sp>
      <p:sp>
        <p:nvSpPr>
          <p:cNvPr id="13" name="QB_7_AS.99_1#d9dea10a6?vja=1&amp;pid=87c72b5eb&amp;color=0,0,0&amp;vtp=1"/>
          <p:cNvSpPr/>
          <p:nvPr/>
        </p:nvSpPr>
        <p:spPr>
          <a:xfrm>
            <a:off x="722376" y="40971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情态动词can后用动词原形，原因状语从句的主语中心词march与prevent之间为被动关系，设空处应用被动语态。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0_1#3c8d6aef3?vja=1&amp;pid=810a0f584&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[四川成都外国语学校2025高二月考]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wingspan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lightweight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carbon-fibre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skeleton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gull.The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downstroke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upstroke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autonomously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 name="QM_6_AN.101_1#3c8d6aef3.blank?vja=1&amp;pid=810a0f584&amp;color=0,0,0&amp;vpa=51&amp;vtp=1"/>
          <p:cNvSpPr/>
          <p:nvPr/>
        </p:nvSpPr>
        <p:spPr>
          <a:xfrm>
            <a:off x="1757680" y="1992200"/>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exactly</a:t>
            </a:r>
            <a:endParaRPr lang="en-US" altLang="zh-CN" sz="2000" dirty="0"/>
          </a:p>
        </p:txBody>
      </p:sp>
      <p:sp>
        <p:nvSpPr>
          <p:cNvPr id="4" name="QM_6_AN.102_1#3c8d6aef3.blank?vja=1&amp;pid=810a0f584&amp;color=0,0,0&amp;vpa=52&amp;vtp=1"/>
          <p:cNvSpPr/>
          <p:nvPr/>
        </p:nvSpPr>
        <p:spPr>
          <a:xfrm>
            <a:off x="960501" y="23859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5" name="QM_6_AN.103_1#3c8d6aef3.blank?vja=1&amp;pid=810a0f584&amp;color=0,0,0&amp;vpa=53&amp;vtp=1"/>
          <p:cNvSpPr/>
          <p:nvPr/>
        </p:nvSpPr>
        <p:spPr>
          <a:xfrm>
            <a:off x="5581968" y="2385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M_6_AN.104_1#3c8d6aef3.blank?vja=1&amp;pid=810a0f584&amp;color=0,0,0&amp;vpa=54&amp;vtp=1"/>
          <p:cNvSpPr/>
          <p:nvPr/>
        </p:nvSpPr>
        <p:spPr>
          <a:xfrm>
            <a:off x="7486904" y="3147900"/>
            <a:ext cx="1309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endParaRPr lang="en-US" altLang="zh-CN" sz="2000" dirty="0"/>
          </a:p>
        </p:txBody>
      </p:sp>
      <p:sp>
        <p:nvSpPr>
          <p:cNvPr id="7" name="QM_6_AN.105_1#3c8d6aef3.blank?vja=1&amp;pid=810a0f584&amp;color=0,0,0&amp;vpa=55&amp;vtp=1"/>
          <p:cNvSpPr/>
          <p:nvPr/>
        </p:nvSpPr>
        <p:spPr>
          <a:xfrm>
            <a:off x="7914640" y="3909900"/>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8" name="QM_6_AN.106_1#3c8d6aef3.blank?vja=1&amp;pid=810a0f584&amp;color=0,0,0&amp;vpa=56&amp;vtp=1"/>
          <p:cNvSpPr/>
          <p:nvPr/>
        </p:nvSpPr>
        <p:spPr>
          <a:xfrm>
            <a:off x="973201" y="465920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endParaRPr lang="en-US" altLang="zh-CN" sz="2000" dirty="0"/>
          </a:p>
        </p:txBody>
      </p:sp>
      <p:sp>
        <p:nvSpPr>
          <p:cNvPr id="9" name="QM_6_AN.107_1#3c8d6aef3.blank?vja=1&amp;pid=810a0f584&amp;color=0,0,0&amp;vpa=57&amp;vtp=1"/>
          <p:cNvSpPr/>
          <p:nvPr/>
        </p:nvSpPr>
        <p:spPr>
          <a:xfrm>
            <a:off x="7972679" y="5052900"/>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M_6_AN.108_1#3c8d6aef3.blank?vja=1&amp;pid=810a0f584&amp;color=0,0,0&amp;vpa=58&amp;vtp=1"/>
          <p:cNvSpPr/>
          <p:nvPr/>
        </p:nvSpPr>
        <p:spPr>
          <a:xfrm>
            <a:off x="6869176" y="54339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innovative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0_1#3c8d6aef3?vja=1&amp;pid=810a0f584&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fabrication.Maybe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quantities.</a:t>
            </a:r>
            <a:endParaRPr lang="en-US" altLang="zh-CN" sz="2000" dirty="0"/>
          </a:p>
        </p:txBody>
      </p:sp>
      <p:sp>
        <p:nvSpPr>
          <p:cNvPr id="3" name="QM_6_EX.111_1#3c8d6aef3?vja=1&amp;pid=810a0f584&amp;color=0,0,0&amp;vtp=1"/>
          <p:cNvSpPr/>
          <p:nvPr/>
        </p:nvSpPr>
        <p:spPr>
          <a:xfrm>
            <a:off x="722376" y="167144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本文是一篇说明文。文章主要介绍了一种模仿鸟类飞行的飞行机器人的基本构造、技术特点以及未来的应用前景。</a:t>
            </a:r>
            <a:endParaRPr lang="en-US" altLang="zh-CN" sz="2000" dirty="0"/>
          </a:p>
        </p:txBody>
      </p:sp>
      <p:sp>
        <p:nvSpPr>
          <p:cNvPr id="4" name="QM_6_AN.109_1#3c8d6aef3.blank?vja=1&amp;pid=810a0f584&amp;color=0,0,0&amp;vpa=59&amp;vtp=1"/>
          <p:cNvSpPr/>
          <p:nvPr/>
        </p:nvSpPr>
        <p:spPr>
          <a:xfrm>
            <a:off x="11128439" y="861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5" name="QM_6_AN.110_1#3c8d6aef3.blank?vja=1&amp;pid=810a0f584&amp;color=0,0,0&amp;vpa=60&amp;vtp=1"/>
          <p:cNvSpPr/>
          <p:nvPr/>
        </p:nvSpPr>
        <p:spPr>
          <a:xfrm>
            <a:off x="5788089" y="1230200"/>
            <a:ext cx="13684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2_1#ac155d723?vja=1&amp;pid=3c8d6ae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13_1#ac155d723.blank?vja=1&amp;pid=3c8d6aef3&amp;color=0,0,0&amp;vpa=61&amp;vtp=1"/>
          <p:cNvSpPr/>
          <p:nvPr/>
        </p:nvSpPr>
        <p:spPr>
          <a:xfrm>
            <a:off x="998601" y="845313"/>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exactly</a:t>
            </a:r>
            <a:endParaRPr lang="en-US" altLang="zh-CN" sz="2000" dirty="0"/>
          </a:p>
        </p:txBody>
      </p:sp>
      <p:sp>
        <p:nvSpPr>
          <p:cNvPr id="4" name="QB_7_AS.114_1#ac155d723?vja=1&amp;pid=3c8d6aef3&amp;color=0,0,0&amp;vtp=1"/>
          <p:cNvSpPr/>
          <p:nvPr/>
        </p:nvSpPr>
        <p:spPr>
          <a:xfrm>
            <a:off x="722376" y="1274382"/>
            <a:ext cx="10956925"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句意为：那正是飞行机器人所做的事情。设空处作状语，应用副词exactly，在此表示强调。</a:t>
            </a:r>
            <a:endParaRPr lang="en-US" altLang="zh-CN" sz="2200" dirty="0"/>
          </a:p>
        </p:txBody>
      </p:sp>
      <p:sp>
        <p:nvSpPr>
          <p:cNvPr id="5" name="QB_7_BD.115_1#688909686?vja=1&amp;pid=3c8d6aef3&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16_1#688909686.blank?vja=1&amp;pid=3c8d6aef3&amp;color=0,0,0&amp;vpa=62&amp;vtp=1"/>
          <p:cNvSpPr/>
          <p:nvPr/>
        </p:nvSpPr>
        <p:spPr>
          <a:xfrm>
            <a:off x="1024001" y="16256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7_AS.117_1#688909686?vja=1&amp;pid=3c8d6aef3&amp;color=0,0,0&amp;vtp=1"/>
          <p:cNvSpPr/>
          <p:nvPr/>
        </p:nvSpPr>
        <p:spPr>
          <a:xfrm>
            <a:off x="722376" y="20905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句意为：这个酷炫的发明是一个以鸟类为灵感的飞行机器人。设空处引导限制性定语从句，先行词是a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robot，指物，关系词代替先行词在从句中作主语，应用关系代词which或that引导该从句。故填which/that。</a:t>
            </a:r>
            <a:endParaRPr lang="en-US" altLang="zh-CN" sz="2200" dirty="0"/>
          </a:p>
        </p:txBody>
      </p:sp>
      <p:sp>
        <p:nvSpPr>
          <p:cNvPr id="8" name="QB_7_BD.118_1#e5f47e919?vja=1&amp;pid=3c8d6aef3&amp;color=0,0,0&amp;vtp=1"/>
          <p:cNvSpPr/>
          <p:nvPr/>
        </p:nvSpPr>
        <p:spPr>
          <a:xfrm>
            <a:off x="722376" y="32787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19_1#e5f47e919.blank?vja=1&amp;pid=3c8d6aef3&amp;color=0,0,0&amp;vpa=63&amp;vtp=1"/>
          <p:cNvSpPr/>
          <p:nvPr/>
        </p:nvSpPr>
        <p:spPr>
          <a:xfrm>
            <a:off x="1062101" y="32406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7_AS.120_1#e5f47e919?vja=1&amp;pid=3c8d6aef3&amp;color=0,0,0&amp;vtp=1"/>
          <p:cNvSpPr/>
          <p:nvPr/>
        </p:nvSpPr>
        <p:spPr>
          <a:xfrm>
            <a:off x="722376" y="3703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句意为：它有约2米的翼展和一个450克重的轻质碳纤维骨架机身。wingspan为可数名词，此处表泛指，应用不定冠词修饰，wingspan的发音以辅音音素开头，故填a。</a:t>
            </a:r>
            <a:endParaRPr lang="en-US" altLang="zh-CN" sz="2200" dirty="0"/>
          </a:p>
        </p:txBody>
      </p:sp>
      <p:sp>
        <p:nvSpPr>
          <p:cNvPr id="11" name="QB_7_BD.121_1#74580b2f9?vja=1&amp;pid=3c8d6aef3&amp;color=0,0,0&amp;vtp=1"/>
          <p:cNvSpPr/>
          <p:nvPr/>
        </p:nvSpPr>
        <p:spPr>
          <a:xfrm>
            <a:off x="722376" y="4510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12" name="QB_7_AN.122_1#74580b2f9.blank?vja=1&amp;pid=3c8d6aef3&amp;color=0,0,0&amp;vpa=64&amp;vtp=1"/>
          <p:cNvSpPr/>
          <p:nvPr/>
        </p:nvSpPr>
        <p:spPr>
          <a:xfrm>
            <a:off x="1062101" y="4472559"/>
            <a:ext cx="1309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endParaRPr lang="en-US" altLang="zh-CN" sz="2000" dirty="0"/>
          </a:p>
        </p:txBody>
      </p:sp>
      <p:sp>
        <p:nvSpPr>
          <p:cNvPr id="13" name="QB_7_AS.123_1#74580b2f9?vja=1&amp;pid=3c8d6aef3&amp;color=0,0,0&amp;vtp=1"/>
          <p:cNvSpPr/>
          <p:nvPr/>
        </p:nvSpPr>
        <p:spPr>
          <a:xfrm>
            <a:off x="722376" y="49353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句意为：该设计模仿了这种鸟飞行时翅膀的构造和运动方式。设空处作imitates的宾语，且其前有定冠词the修饰，应用名词，表示“建造；构造”，此处表抽象含义。故填construction。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4_1#5c68c74b5?vja=1&amp;pid=3c8d6ae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125_1#5c68c74b5.blank?vja=1&amp;pid=3c8d6aef3&amp;color=0,0,0&amp;vpa=65&amp;vtp=1"/>
          <p:cNvSpPr/>
          <p:nvPr/>
        </p:nvSpPr>
        <p:spPr>
          <a:xfrm>
            <a:off x="1011301" y="858013"/>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4" name="QB_7_AS.126_1#5c68c74b5?vja=1&amp;pid=3c8d6aef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句意为：鸟类的翅膀有向下扇动的动作，还有一种独特的向上扇动的动作，而且它们还会通过扭转翅膀来增加飞行速度和改变方向。设空处作定语，修饰名词wings，应用形容词性物主代词。故填their。</a:t>
            </a:r>
            <a:endParaRPr lang="en-US" altLang="zh-CN" sz="2200" dirty="0"/>
          </a:p>
        </p:txBody>
      </p:sp>
      <p:sp>
        <p:nvSpPr>
          <p:cNvPr id="5" name="QB_7_BD.127_1#46ab8dcca?vja=1&amp;pid=3c8d6aef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128_1#46ab8dcca.blank?vja=1&amp;pid=3c8d6aef3&amp;color=0,0,0&amp;vpa=66&amp;vtp=1"/>
          <p:cNvSpPr/>
          <p:nvPr/>
        </p:nvSpPr>
        <p:spPr>
          <a:xfrm>
            <a:off x="1036701" y="2453259"/>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endParaRPr lang="en-US" altLang="zh-CN" sz="2000" dirty="0"/>
          </a:p>
        </p:txBody>
      </p:sp>
      <p:sp>
        <p:nvSpPr>
          <p:cNvPr id="7" name="QB_7_AS.129_1#46ab8dcca?vja=1&amp;pid=3c8d6aef3&amp;color=0,0,0&amp;vtp=1"/>
          <p:cNvSpPr/>
          <p:nvPr/>
        </p:nvSpPr>
        <p:spPr>
          <a:xfrm>
            <a:off x="722376" y="2928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机器人模仿了这种能力，它采用一种灵活的驱动装置，该装置使机器人能够自主扭转以实现最高飞行效率——就像真正的鸟一样。句中已有谓语imitates，且与设空处之间无连词连接，故设空处应用非谓语动词，use与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robot之间为逻辑上的主动关系，故应用现在分词形式作状语。故填using。</a:t>
            </a:r>
            <a:endParaRPr lang="en-US" altLang="zh-CN" sz="2200" dirty="0"/>
          </a:p>
        </p:txBody>
      </p:sp>
      <p:sp>
        <p:nvSpPr>
          <p:cNvPr id="8" name="QB_7_BD.130_1#625609ac8?vja=1&amp;pid=3c8d6aef3&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31_1#625609ac8.blank?vja=1&amp;pid=3c8d6aef3&amp;color=0,0,0&amp;vpa=67&amp;vtp=1"/>
          <p:cNvSpPr/>
          <p:nvPr/>
        </p:nvSpPr>
        <p:spPr>
          <a:xfrm>
            <a:off x="1036701" y="4459859"/>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7_AS.132_1#625609ac8?vja=1&amp;pid=3c8d6aef3&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句意为：这项技术的应用是空气动力学工程领域的一项巨大成就。设空处作谓语，根据语境可知，此处为客观事实陈述，时态应用一般现在时，主语为The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technique，故填is。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3_1#132812d3a?vja=1&amp;pid=3c8d6ae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34_1#132812d3a.blank?vja=1&amp;pid=3c8d6aef3&amp;color=0,0,0&amp;vpa=68&amp;vtp=1"/>
          <p:cNvSpPr/>
          <p:nvPr/>
        </p:nvSpPr>
        <p:spPr>
          <a:xfrm>
            <a:off x="1024001" y="858013"/>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innovative</a:t>
            </a:r>
            <a:endParaRPr lang="en-US" altLang="zh-CN" sz="2000" dirty="0"/>
          </a:p>
        </p:txBody>
      </p:sp>
      <p:sp>
        <p:nvSpPr>
          <p:cNvPr id="4" name="QB_7_AS.135_1#132812d3a?vja=1&amp;pid=3c8d6aef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句意为：该项目还为材料制造领域提供了创新性的想法。设空处作定语，修饰名词ideas，应用形容词，表示“创新的”。故填innovative。</a:t>
            </a:r>
            <a:endParaRPr lang="en-US" altLang="zh-CN" sz="2200" dirty="0"/>
          </a:p>
        </p:txBody>
      </p:sp>
      <p:sp>
        <p:nvSpPr>
          <p:cNvPr id="5" name="QB_7_BD.136_1#c77ab6d75?vja=1&amp;pid=3c8d6aef3&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37_1#c77ab6d75.blank?vja=1&amp;pid=3c8d6aef3&amp;color=0,0,0&amp;vpa=69&amp;vtp=1"/>
          <p:cNvSpPr/>
          <p:nvPr/>
        </p:nvSpPr>
        <p:spPr>
          <a:xfrm>
            <a:off x="1011301" y="20849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7" name="QB_7_AS.138_1#c77ab6d75?vja=1&amp;pid=3c8d6aef3&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句意为：如果这项发明能大量生产，未来人们或许可以乘坐这种仿生鸟机器人飞行去上班，而不是开车。instead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of为固定搭配，意为“而不是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”，后接动词时用动名词形式。故填of。</a:t>
            </a:r>
            <a:endParaRPr lang="en-US" altLang="zh-CN" sz="2200" dirty="0"/>
          </a:p>
        </p:txBody>
      </p:sp>
      <p:sp>
        <p:nvSpPr>
          <p:cNvPr id="8" name="QB_7_BD.139_1#1fc282901?vja=1&amp;pid=3c8d6aef3&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140_1#1fc282901.blank?vja=1&amp;pid=3c8d6aef3&amp;color=0,0,0&amp;vpa=70&amp;vtp=1"/>
          <p:cNvSpPr/>
          <p:nvPr/>
        </p:nvSpPr>
        <p:spPr>
          <a:xfrm>
            <a:off x="1163701" y="3304159"/>
            <a:ext cx="13684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sz="2000" dirty="0"/>
          </a:p>
        </p:txBody>
      </p:sp>
      <p:sp>
        <p:nvSpPr>
          <p:cNvPr id="10" name="QB_7_AS.141_1#1fc282901?vja=1&amp;pid=3c8d6aef3&amp;color=0,0,0&amp;vtp=1"/>
          <p:cNvSpPr/>
          <p:nvPr/>
        </p:nvSpPr>
        <p:spPr>
          <a:xfrm>
            <a:off x="722376" y="3779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____为从句的谓语，this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invention与produce之间为被动关系，情态动词can后接动词原形，故填be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09b85de4.fixed?vja=1&amp;pid=a30f22ef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709b85de4.fixed?vja=1&amp;pid=a30f22ef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709b85de4.fixed?vja=1&amp;pid=a30f22efc&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709b85de4.fixed?vja=1&amp;pid=a30f22ef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b4975c38f.fixed?vja=1&amp;pid=1dce33536&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b4975c38f.fixed?vja=1&amp;pid=1dce3353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glimpse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of</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future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6d22769b7?vja=1&amp;pid=8defadf51&amp;color=0,0,0&amp;vtp=1&amp;bt=1"/>
          <p:cNvSpPr/>
          <p:nvPr/>
        </p:nvSpPr>
        <p:spPr>
          <a:xfrm>
            <a:off x="722376" y="900000"/>
            <a:ext cx="10753344" cy="4191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cinema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sync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6d22769b7?vja=1&amp;pid=8defadf51&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umbrella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6d22769b7?vja=1&amp;pid=8defadf51&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43_1#6d22769b7?vja=1&amp;pid=8defadf51&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本文是一篇说明文。文章介绍了拟音师的工作及其在电影制作中的重要性，同时探讨了这一行业的现状与未来。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4_1#72ff91b73?vja=1&amp;pid=6d22769b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5_1#72ff91b73.bracket?vja=1&amp;pid=6d22769b7&amp;color=0,0,0&amp;vpa=71&amp;vtp=1"/>
          <p:cNvSpPr/>
          <p:nvPr/>
        </p:nvSpPr>
        <p:spPr>
          <a:xfrm>
            <a:off x="78788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4_2#72ff91b73.choices?vja=1&amp;pid=6d22769b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p:txBody>
      </p:sp>
      <p:sp>
        <p:nvSpPr>
          <p:cNvPr id="5" name="QC_7_AS.146_1#72ff91b73?vja=1&amp;pid=6d22769b7&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sync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screen.”可知，杰克·福利对电影业的贡献是他开创了音效制作方式。故选A项。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11f3b7811?vja=1&amp;pid=6d22769b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11f3b7811.bracket?vja=1&amp;pid=6d22769b7&amp;color=0,0,0&amp;vpa=72&amp;vtp=1"/>
          <p:cNvSpPr/>
          <p:nvPr/>
        </p:nvSpPr>
        <p:spPr>
          <a:xfrm>
            <a:off x="78359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7_2#11f3b7811.choices?vja=1&amp;pid=6d22769b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A.Practising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endParaRPr lang="en-US" altLang="zh-CN" sz="2000" dirty="0"/>
          </a:p>
        </p:txBody>
      </p:sp>
      <p:sp>
        <p:nvSpPr>
          <p:cNvPr id="5" name="QC_7_AS.149_1#11f3b7811?vja=1&amp;pid=6d22769b7&amp;color=0,0,0&amp;vtp=1"/>
          <p:cNvSpPr/>
          <p:nvPr/>
        </p:nvSpPr>
        <p:spPr>
          <a:xfrm>
            <a:off x="722376" y="2077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film.”和“You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difference”可知，杰克·福利认为与演员之间的密切配合对拟音师来说是很重要的。故选B项。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eccf9ee4e?vja=1&amp;pid=6d22769b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eccf9ee4e.bracket?vja=1&amp;pid=6d22769b7&amp;color=0,0,0&amp;vpa=73&amp;vtp=1"/>
          <p:cNvSpPr/>
          <p:nvPr/>
        </p:nvSpPr>
        <p:spPr>
          <a:xfrm>
            <a:off x="53737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0_2#eccf9ee4e.choices?vja=1&amp;pid=6d22769b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unnecessary.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5" name="QC_7_AS.152_1#eccf9ee4e?vja=1&amp;pid=6d22769b7&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develops.”可知，随着虚拟现实技术的发展，拟音工作可能会发生改变。由此可推知，最后一段暗示了拟音师的工作在未来可能会被重塑。故选D项。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632cbd939?vja=1&amp;pid=6d22769b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632cbd939.bracket?vja=1&amp;pid=6d22769b7&amp;color=0,0,0&amp;vpa=74&amp;vtp=1"/>
          <p:cNvSpPr/>
          <p:nvPr/>
        </p:nvSpPr>
        <p:spPr>
          <a:xfrm>
            <a:off x="767734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3_2#632cbd939.choices?vja=1&amp;pid=6d22769b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persuade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5" name="QC_7_AS.155_1#632cbd939?vja=1&amp;pid=6d22769b7&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推理判断题。结合全文内容，尤其是第一段中的“Suddenly,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可知，文章主要介绍了拟音师的工作，说明了拟音师在电影制作中的重要性以及他们的工作方式，还提到了拟音师的工作在未来可能会随着虚拟现实技术的发展而发生变化。由此可推知，作者写这篇文章的主要目的是介绍拟音师这一工作并解释其重要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6_1#91a4c8fd3?vja=1&amp;pid=8defadf51&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[山西省2025高二月考]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Shinichi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Furuya,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Tokyo,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over-practice.“I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6_1#91a4c8fd3?vja=1&amp;pid=8defadf51&amp;color=0,0,0&amp;vtp=1&amp;bt=1"/>
          <p:cNvSpPr/>
          <p:nvPr/>
        </p:nvSpPr>
        <p:spPr>
          <a:xfrm>
            <a:off x="722376" y="900000"/>
            <a:ext cx="10753344" cy="4155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Nicholas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Hatsopoulos,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day.Furuya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Furuya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57_1#91a4c8fd3?vja=1&amp;pid=8defadf51&amp;color=0,0,0&amp;vtp=1"/>
          <p:cNvSpPr/>
          <p:nvPr/>
        </p:nvSpPr>
        <p:spPr>
          <a:xfrm>
            <a:off x="722376" y="5073459"/>
            <a:ext cx="10966450" cy="351409"/>
          </a:xfrm>
          <a:prstGeom prst="rect">
            <a:avLst/>
          </a:prstGeom>
          <a:noFill/>
        </p:spPr>
        <p:txBody>
          <a:bodyPr wrap="square" lIns="0" tIns="0" rIns="0" bIns="0" rtlCol="0" anchor="t"/>
          <a:lstStyle/>
          <a:p>
            <a:pPr algn="l">
              <a:lnSpc>
                <a:spcPct val="125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本文是一篇说明文，主要介绍了一款能帮助钢琴演奏者提高手指移动速度的机器人手套。</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a6a12b95b?vja=1&amp;pid=91a4c8fd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Shinichi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Furuya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a6a12b95b.bracket?vja=1&amp;pid=91a4c8fd3&amp;color=0,0,0&amp;vpa=75&amp;vtp=1"/>
          <p:cNvSpPr/>
          <p:nvPr/>
        </p:nvSpPr>
        <p:spPr>
          <a:xfrm>
            <a:off x="76264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8_2#a6a12b95b.choices?vja=1&amp;pid=91a4c8fd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endParaRPr lang="en-US" altLang="zh-CN" sz="2000" dirty="0"/>
          </a:p>
        </p:txBody>
      </p:sp>
      <p:sp>
        <p:nvSpPr>
          <p:cNvPr id="5" name="QC_7_AS.160_1#a6a12b95b?vja=1&amp;pid=91a4c8fd3&amp;color=0,0,0&amp;vtp=1"/>
          <p:cNvSpPr/>
          <p:nvPr/>
        </p:nvSpPr>
        <p:spPr>
          <a:xfrm>
            <a:off x="722376" y="2077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over-practice.”可知，古屋晋一因过度练习导致手部受伤，由此萌生了研发机器人手套的想法。故选D项。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d4529cb5.fixed?vja=1&amp;pid=a30f22ef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8d4529cb5.fixed?vja=1&amp;pid=a30f22ef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8d4529cb5.fixed?vja=1&amp;pid=a30f22efc&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8d4529cb5.fixed?vja=1&amp;pid=a30f22ef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0812d7d20?vja=1&amp;pid=91a4c8fd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0812d7d20.bracket?vja=1&amp;pid=91a4c8fd3&amp;color=0,0,0&amp;vpa=76&amp;vtp=1"/>
          <p:cNvSpPr/>
          <p:nvPr/>
        </p:nvSpPr>
        <p:spPr>
          <a:xfrm>
            <a:off x="78375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1_2#0812d7d20.choices?vja=1&amp;pid=91a4c8fd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endParaRPr lang="en-US" altLang="zh-CN" sz="2000" dirty="0"/>
          </a:p>
        </p:txBody>
      </p:sp>
      <p:sp>
        <p:nvSpPr>
          <p:cNvPr id="5" name="QC_7_AS.163_1#0812d7d20?vja=1&amp;pid=91a4c8fd3&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device.Surprisingly,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untrained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”可知，实验参与者使用机器人手套后，右手的弹奏速度提升，未训练的左手也有进步，说明这只手套对提高弹奏速度有所帮助。故选A项。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8b4eaa2b3?vja=1&amp;pid=91a4c8fd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Nicholas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Hatsopoulos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8b4eaa2b3.bracket?vja=1&amp;pid=91a4c8fd3&amp;color=0,0,0&amp;vpa=77&amp;vtp=1"/>
          <p:cNvSpPr/>
          <p:nvPr/>
        </p:nvSpPr>
        <p:spPr>
          <a:xfrm>
            <a:off x="9685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4_2#8b4eaa2b3.choices?vja=1&amp;pid=91a4c8fd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endParaRPr lang="en-US" altLang="zh-CN" sz="2000" dirty="0"/>
          </a:p>
        </p:txBody>
      </p:sp>
      <p:sp>
        <p:nvSpPr>
          <p:cNvPr id="5" name="QC_7_AS.166_1#8b4eaa2b3?vja=1&amp;pid=91a4c8fd3&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glove-like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fingers.”可知，尼古拉斯·哈措普洛斯认为该装置通过激活更多的大脑区域改变了大脑处理动作的方式，这可作为一种新的训练大脑的方法。故选D项。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6aa0641da?vja=1&amp;pid=91a4c8fd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6aa0641da.bracket?vja=1&amp;pid=91a4c8fd3&amp;color=0,0,0&amp;vpa=78&amp;vtp=1"/>
          <p:cNvSpPr/>
          <p:nvPr/>
        </p:nvSpPr>
        <p:spPr>
          <a:xfrm>
            <a:off x="49086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7_2#6aa0641da.choices?vja=1&amp;pid=91a4c8fd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a:t>
            </a:r>
            <a:endParaRPr lang="en-US" altLang="zh-CN" sz="2000" dirty="0"/>
          </a:p>
        </p:txBody>
      </p:sp>
      <p:sp>
        <p:nvSpPr>
          <p:cNvPr id="5" name="QC_7_AS.169_1#6aa0641da?vja=1&amp;pid=91a4c8fd3&amp;color=0,0,0&amp;vtp=1"/>
          <p:cNvSpPr/>
          <p:nvPr/>
        </p:nvSpPr>
        <p:spPr>
          <a:xfrm>
            <a:off x="722376" y="2839847"/>
            <a:ext cx="10753344" cy="2290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推理判断题。根据第五段中的“‘This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surgeons,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motions.”可知，机器人手套的未来版本可能帮助外科医生、运动员等群体，说明其可能有更广泛的用途。故选B项。</a:t>
            </a:r>
            <a:endParaRPr lang="en-US" altLang="zh-CN" sz="2200" dirty="0"/>
          </a:p>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A项在文中未提及；C、D两项的表述与第五段中的future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versions和第六段中的researchers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models相矛盾。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0_1#7fe0892e2?vja=1&amp;pid=9a113fa34&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frightened.So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a:t>
            </a:r>
            <a:endParaRPr lang="en-US" altLang="zh-CN" sz="2000" dirty="0"/>
          </a:p>
          <a:p>
            <a:pPr algn="just">
              <a:lnSpc>
                <a:spcPct val="125000"/>
              </a:lnSpc>
            </a:pPr>
            <a:endParaRPr lang="en-US" altLang="zh-CN" sz="2000" dirty="0"/>
          </a:p>
        </p:txBody>
      </p:sp>
      <p:sp>
        <p:nvSpPr>
          <p:cNvPr id="3" name="QM_6_AN.171_1#7fe0892e2.blank?vja=1&amp;pid=9a113fa34&amp;color=0,0,0&amp;vpa=79&amp;vtp=1"/>
          <p:cNvSpPr/>
          <p:nvPr/>
        </p:nvSpPr>
        <p:spPr>
          <a:xfrm>
            <a:off x="9978009" y="2004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2_1#7fe0892e2.blank?vja=1&amp;pid=9a113fa34&amp;color=0,0,0&amp;vpa=80&amp;vtp=1"/>
          <p:cNvSpPr/>
          <p:nvPr/>
        </p:nvSpPr>
        <p:spPr>
          <a:xfrm>
            <a:off x="1468501" y="3147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6_AN.173_1#7fe0892e2.blank?vja=1&amp;pid=9a113fa34&amp;color=0,0,0&amp;vpa=81&amp;vtp=1"/>
          <p:cNvSpPr/>
          <p:nvPr/>
        </p:nvSpPr>
        <p:spPr>
          <a:xfrm>
            <a:off x="10899839" y="5052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0_1#7fe0892e2?vja=1&amp;pid=9a113fa34&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destiny.5.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#2.4.1</a:t>
            </a:r>
            <a:endParaRPr lang="en-US" altLang="zh-CN" sz="2000" dirty="0"/>
          </a:p>
        </p:txBody>
      </p:sp>
      <p:sp>
        <p:nvSpPr>
          <p:cNvPr id="3" name="QM_6_AN.174_1#7fe0892e2.blank?vja=1&amp;pid=9a113fa34&amp;color=0,0,0&amp;vpa=82&amp;vtp=1"/>
          <p:cNvSpPr/>
          <p:nvPr/>
        </p:nvSpPr>
        <p:spPr>
          <a:xfrm>
            <a:off x="5445697" y="1242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75_1#7fe0892e2.blank?vja=1&amp;pid=9a113fa34&amp;color=0,0,0&amp;vpa=83&amp;vtp=1"/>
          <p:cNvSpPr/>
          <p:nvPr/>
        </p:nvSpPr>
        <p:spPr>
          <a:xfrm>
            <a:off x="8948293" y="2385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7fe0892e2?vja=1&amp;pid=9a113fa34&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predictable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7_1#7fe0892e2?vja=1&amp;pid=9a113fa34&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本文是一篇说明文。文章主要介绍了“未来冲击”这一现象，并给出了如何克服未来冲击的几种具体方法。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8_1#8d046f21e?vja=1&amp;pid=7fe0892e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9_1#8d046f21e.blank?vja=1&amp;pid=7fe0892e2&amp;color=0,0,0&amp;vpa=84&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80_1#8d046f21e?vja=1&amp;pid=7fe0892e2&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下文指出随着新的科学和研究不断出现，人们很容易在进步中感到迷失，甚至有点害怕。结合空后的and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time可推知，D项（随着科技的快速发展）为下文的“未来冲击”现象提供了合理的背景，引出下文，并和with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time在结构上保持一致。故选D项。</a:t>
            </a:r>
            <a:endParaRPr lang="en-US" altLang="zh-CN" sz="2200" dirty="0"/>
          </a:p>
        </p:txBody>
      </p:sp>
      <p:sp>
        <p:nvSpPr>
          <p:cNvPr id="5" name="QB_7_BD.181_1#e3a8114fc?vja=1&amp;pid=7fe0892e2&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2_1#e3a8114fc.blank?vja=1&amp;pid=7fe0892e2&amp;color=0,0,0&amp;vpa=85&amp;vtp=1"/>
          <p:cNvSpPr/>
          <p:nvPr/>
        </p:nvSpPr>
        <p:spPr>
          <a:xfrm>
            <a:off x="1024001" y="284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83_1#e3a8114fc?vja=1&amp;pid=7fe0892e2&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根据上文作者提出的设问及下文各段的段首句内容可知，此处位于段首，也应指出克服未来冲击的一种方法。根据下文的you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teachers可知，要参加一个对你有帮助的课程。G项（有一件事是有帮助的，那就是参加旨在解释各种类型的工具的课程）与下文内容相呼应，符合段落主旨。故选G项。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21fcd63af?vja=1&amp;pid=7fe0892e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21fcd63af.blank?vja=1&amp;pid=7fe0892e2&amp;color=0,0,0&amp;vpa=86&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6_1#21fcd63af?vja=1&amp;pid=7fe0892e2&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上文指出阅读是克服未来冲击的一个很好的方式；结合空后内容“so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frightening”可知，了解了科学就会无畏。C项（未来冲击通常是关于对未知的恐惧）指出要了解科学的原因，下文的it指代该项中的future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frightening与该项中的fear相呼应。故选C项。</a:t>
            </a:r>
            <a:endParaRPr lang="en-US" altLang="zh-CN" sz="2200" dirty="0"/>
          </a:p>
        </p:txBody>
      </p:sp>
      <p:sp>
        <p:nvSpPr>
          <p:cNvPr id="5" name="QB_7_BD.187_1#72dee76f2?vja=1&amp;pid=7fe0892e2&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72dee76f2.blank?vja=1&amp;pid=7fe0892e2&amp;color=0,0,0&amp;vpa=87&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7_AS.189_1#72dee76f2?vja=1&amp;pid=7fe0892e2&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内容可知，我们可以向在相关领域工作的朋友求助。空后提到因为指导你的人会更了解你的思维方式以及如何与你沟通。B项（这比去上课更容易）中的This指代上文内容，同时与空后内容构成因果关系，承上启下，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0_1#e8289aafc?vja=1&amp;pid=7fe0892e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1_1#e8289aafc.blank?vja=1&amp;pid=7fe0892e2&amp;color=0,0,0&amp;vpa=88&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92_1#e8289aafc?vja=1&amp;pid=7fe0892e2&amp;color=0,0,0&amp;vtp=1"/>
          <p:cNvSpPr/>
          <p:nvPr/>
        </p:nvSpPr>
        <p:spPr>
          <a:xfrm>
            <a:off x="722376" y="1315847"/>
            <a:ext cx="10753344" cy="458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后为完整的句子，其与设空处之间没有连词连接，结合选项，设空处应为状语或者状语从句。E项（虽然有很多我们无法控制的事情）为让步状语从句，与下文构成转折关系，说明了尽管有不确定性，但我们仍然可以掌握自己的命运，用自己的能力让世界朝着更光明的方向发展。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7_AS.192_1#e8289aafc?vja=1&amp;pid=7fe0892e2&amp;color=0,0,0&amp;vtp=1"/>
          <p:cNvSpPr/>
          <p:nvPr/>
        </p:nvSpPr>
        <p:spPr>
          <a:xfrm>
            <a:off x="722376" y="1315847"/>
            <a:ext cx="10753344" cy="4580509"/>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通过看结构解7选5</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在解题过程中，通过观察语言结构可缩小选择范围，将7个选项缩小到2至4个选项。</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标题结构：如果考查段落小标题，先看看其他小标题的形式，同一文章中的几个段落小标题在形式上应基本保持一致。如果其他标题是名词短语，该题答案通常也是名词短语；如果其他标题是祈使句，该题的答案通常也是祈使句。</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如果正确选项只是一句话中的一部分，就要看空后的部分是否为结构完整的句子。如果空后的部分句子结构完整，则要看其与设空处之间是否有连词连接，如果有连词，则设空处应选句子结构完整的选项；如果没有连词，则设空处应选从句或者短语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815c462d?vja=1&amp;pid=82ee072d8&amp;color=0,0,0&amp;vtp=1&amp;bt=1"/>
          <p:cNvSpPr/>
          <p:nvPr/>
        </p:nvSpPr>
        <p:spPr>
          <a:xfrm>
            <a:off x="722376" y="896112"/>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book,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author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shares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received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gift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（assist）.</a:t>
            </a:r>
            <a:endParaRPr lang="en-US" altLang="zh-CN" sz="2000" dirty="0"/>
          </a:p>
        </p:txBody>
      </p:sp>
      <p:sp>
        <p:nvSpPr>
          <p:cNvPr id="4" name="QB_6_AN.2_1#c815c462d.blank?vja=1&amp;pid=82ee072d8&amp;color=0,0,0&amp;vpa=1&amp;vtp=1"/>
          <p:cNvSpPr/>
          <p:nvPr/>
        </p:nvSpPr>
        <p:spPr>
          <a:xfrm>
            <a:off x="10379139" y="1239012"/>
            <a:ext cx="1012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assistants</a:t>
            </a:r>
            <a:endParaRPr lang="en-US" altLang="zh-CN" sz="2000" dirty="0"/>
          </a:p>
        </p:txBody>
      </p:sp>
      <p:sp>
        <p:nvSpPr>
          <p:cNvPr id="5" name="QB_6_AS.3_1#ee2194c08?vja=1&amp;pid=82ee072d8&amp;color=0,0,0&amp;vtp=1"/>
          <p:cNvSpPr/>
          <p:nvPr/>
        </p:nvSpPr>
        <p:spPr>
          <a:xfrm>
            <a:off x="722376" y="2087245"/>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句意为：这位作家在他的书中分享了他从他的一位助手那里收到礼物的故事。设空处作介词of的宾语，根据句意和空前的形容词性物主代词his可知,此处应填名词，表示“助手”，再根据“one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of+可数名词复数”结构可知，此处应用复数形式。故填assistants。</a:t>
            </a:r>
            <a:endParaRPr lang="en-US" altLang="zh-CN" sz="2200" dirty="0"/>
          </a:p>
        </p:txBody>
      </p:sp>
      <p:sp>
        <p:nvSpPr>
          <p:cNvPr id="6" name="QB_6_BD.4_1#7f9f22d32?vja=1&amp;pid=82ee072d8&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7" name="QB_6_AN.5_1#7f9f22d32.blank?vja=1&amp;pid=82ee072d8&amp;color=0,0,0&amp;vpa=2&amp;vtp=1"/>
          <p:cNvSpPr/>
          <p:nvPr/>
        </p:nvSpPr>
        <p:spPr>
          <a:xfrm>
            <a:off x="2778189" y="3215259"/>
            <a:ext cx="1139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potentially</a:t>
            </a:r>
            <a:endParaRPr lang="en-US" altLang="zh-CN" sz="2000" dirty="0"/>
          </a:p>
        </p:txBody>
      </p:sp>
      <p:sp>
        <p:nvSpPr>
          <p:cNvPr id="8" name="QB_6_AS.6_1#7f9f22d32?vja=1&amp;pid=82ee072d8&amp;color=0,0,0&amp;vtp=1"/>
          <p:cNvSpPr/>
          <p:nvPr/>
        </p:nvSpPr>
        <p:spPr>
          <a:xfrm>
            <a:off x="722376" y="3690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句意为：这项研究可能会潜在地改变我们对待环境的方式。设空处修饰动词change，在句中作状语，应用副词。故填potentially。</a:t>
            </a:r>
            <a:endParaRPr lang="en-US" altLang="zh-CN" sz="2200" dirty="0"/>
          </a:p>
        </p:txBody>
      </p:sp>
      <p:sp>
        <p:nvSpPr>
          <p:cNvPr id="9" name="QB_6_BD.7_1#2bc863a67?vja=1&amp;pid=82ee072d8&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tusks.</a:t>
            </a:r>
            <a:endParaRPr lang="en-US" altLang="zh-CN" sz="2000" dirty="0"/>
          </a:p>
        </p:txBody>
      </p:sp>
      <p:sp>
        <p:nvSpPr>
          <p:cNvPr id="10" name="QB_6_AN.8_1#2bc863a67.blank?vja=1&amp;pid=82ee072d8&amp;color=0,0,0&amp;vpa=3&amp;vtp=1"/>
          <p:cNvSpPr/>
          <p:nvPr/>
        </p:nvSpPr>
        <p:spPr>
          <a:xfrm>
            <a:off x="5756529" y="4447159"/>
            <a:ext cx="688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a:t>
            </a:r>
            <a:endParaRPr lang="en-US" altLang="zh-CN" sz="2000" dirty="0"/>
          </a:p>
        </p:txBody>
      </p:sp>
      <p:sp>
        <p:nvSpPr>
          <p:cNvPr id="11" name="QB_6_AS.9_1#2bc863a67?vja=1&amp;pid=82ee072d8&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句意为：（人们）应该付出更大的努力来禁止象牙的非法销售。根据句意可知，此处指“非法销售”，修饰名词sale，应用形容词，故填legal的反义词illegal。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d1bffb88.fixed?vja=1&amp;pid=d0e8a360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d1bffb88.fixed?vja=1&amp;pid=d0e8a3607&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1d1bffb88.fixed?vja=1&amp;pid=d0e8a3607&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1d1bffb88.fixed?vja=1&amp;pid=d0e8a360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ead610d1?vja=1&amp;pid=78759c5da&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（demand）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task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writing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thesis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took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two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weeks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4" name="QB_6_AN.194_1#dead610d1.blank?vja=1&amp;pid=78759c5da&amp;color=0,0,0&amp;vpa=89&amp;vtp=1"/>
          <p:cNvSpPr/>
          <p:nvPr/>
        </p:nvSpPr>
        <p:spPr>
          <a:xfrm>
            <a:off x="1520889" y="1226312"/>
            <a:ext cx="1184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demanding</a:t>
            </a:r>
            <a:endParaRPr lang="en-US" altLang="zh-CN" sz="2000" dirty="0"/>
          </a:p>
        </p:txBody>
      </p:sp>
      <p:sp>
        <p:nvSpPr>
          <p:cNvPr id="5" name="QB_6_AS.195_1#633f31be1?vja=1&amp;pid=78759c5da&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句意为：写论文这一高要求的任务花了我两个多星期才完成。设空处修饰名词task，应用形容词，结合句意可知，此处表示“要求高的；费力的”，故填demanding。</a:t>
            </a:r>
            <a:endParaRPr lang="en-US" altLang="zh-CN" sz="2200" dirty="0"/>
          </a:p>
        </p:txBody>
      </p:sp>
      <p:sp>
        <p:nvSpPr>
          <p:cNvPr id="6" name="QB_6_BD.196_1#f1bbf9565?vja=1&amp;pid=78759c5da&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endParaRPr lang="en-US" altLang="zh-CN" sz="2000" dirty="0"/>
          </a:p>
        </p:txBody>
      </p:sp>
      <p:sp>
        <p:nvSpPr>
          <p:cNvPr id="7" name="QB_6_AN.197_1#f1bbf9565.blank?vja=1&amp;pid=78759c5da&amp;color=0,0,0&amp;vpa=90&amp;vtp=1"/>
          <p:cNvSpPr/>
          <p:nvPr/>
        </p:nvSpPr>
        <p:spPr>
          <a:xfrm>
            <a:off x="3376676" y="2468245"/>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assessment</a:t>
            </a:r>
            <a:endParaRPr lang="en-US" altLang="zh-CN" sz="2000" dirty="0"/>
          </a:p>
        </p:txBody>
      </p:sp>
      <p:sp>
        <p:nvSpPr>
          <p:cNvPr id="8" name="QB_6_AS.198_1#f1bbf9565?vja=1&amp;pid=78759c5da&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句意为：医生对他的身体状况作了评估，说他必须马上动手术。设空处作made的宾语，且空前有不定冠词an修饰，故此处应用名词单数。make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assessment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sth）意为“（对某事物）作出评估”。故填assessment。</a:t>
            </a:r>
            <a:endParaRPr lang="en-US" altLang="zh-CN" sz="2200" dirty="0"/>
          </a:p>
        </p:txBody>
      </p:sp>
      <p:sp>
        <p:nvSpPr>
          <p:cNvPr id="9" name="QB_6_BD.199_1#ed9ed8214?vja=1&amp;pid=78759c5da&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10" name="QB_6_AN.200_1#ed9ed8214.blank?vja=1&amp;pid=78759c5da&amp;color=0,0,0&amp;vpa=91&amp;vtp=1"/>
          <p:cNvSpPr/>
          <p:nvPr/>
        </p:nvSpPr>
        <p:spPr>
          <a:xfrm>
            <a:off x="3003614" y="44598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1" name="QB_6_AS.201_1#ed9ed8214?vja=1&amp;pid=78759c5da&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句意为：他渴望找份工作来给他的孩子们提供食物。be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为固定搭配，意为“渴望/极想</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2_1#970c4f8a7?vja=1&amp;pid=78759c5da&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203_1#970c4f8a7.blank?vja=1&amp;pid=78759c5da&amp;color=0,0,0&amp;vpa=92&amp;vtp=1"/>
          <p:cNvSpPr/>
          <p:nvPr/>
        </p:nvSpPr>
        <p:spPr>
          <a:xfrm>
            <a:off x="1909826" y="1242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4" name="QB_6_AS.204_1#970c4f8a7?vja=1&amp;pid=78759c5da&amp;color=0,0,0&amp;vtp=1"/>
          <p:cNvSpPr/>
          <p:nvPr/>
        </p:nvSpPr>
        <p:spPr>
          <a:xfrm>
            <a:off x="722376" y="170937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句意为：最近的研究表明，人们对保护环境的态度与他们在日常生活中的行为不一致。此处是固定短语be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一致/相符”。故填with。</a:t>
            </a:r>
            <a:endParaRPr lang="en-US" altLang="zh-CN" sz="2200" dirty="0"/>
          </a:p>
        </p:txBody>
      </p:sp>
      <p:sp>
        <p:nvSpPr>
          <p:cNvPr id="5" name="QB_6_BD.205_1#a82475906?vja=1&amp;pid=78759c5da&amp;color=0,0,0&amp;vtp=1"/>
          <p:cNvSpPr/>
          <p:nvPr/>
        </p:nvSpPr>
        <p:spPr>
          <a:xfrm>
            <a:off x="722376" y="252217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malaria,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6" name="QB_6_AN.206_1#a82475906.blank?vja=1&amp;pid=78759c5da&amp;color=0,0,0&amp;vpa=93&amp;vtp=1"/>
          <p:cNvSpPr/>
          <p:nvPr/>
        </p:nvSpPr>
        <p:spPr>
          <a:xfrm>
            <a:off x="8902129" y="248407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S.207_1#a82475906?vja=1&amp;pid=78759c5da&amp;color=0,0,0&amp;vtp=1"/>
          <p:cNvSpPr/>
          <p:nvPr/>
        </p:nvSpPr>
        <p:spPr>
          <a:xfrm>
            <a:off x="722376" y="332227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句意为：1969年，屠呦呦被选中组建一个团队，寻找疟疾的治疗方法，疟疾每年夺去了数百万人的生命。a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for为固定搭配，意为“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的治疗方法”。故填for。</a:t>
            </a:r>
            <a:endParaRPr lang="en-US" altLang="zh-CN" sz="2200" dirty="0"/>
          </a:p>
        </p:txBody>
      </p:sp>
      <p:sp>
        <p:nvSpPr>
          <p:cNvPr id="8" name="QB_6_BD.208_1#5b6040a93?vja=1&amp;pid=78759c5da&amp;color=0,0,0&amp;vtp=1"/>
          <p:cNvSpPr/>
          <p:nvPr/>
        </p:nvSpPr>
        <p:spPr>
          <a:xfrm>
            <a:off x="722376" y="411678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p:txBody>
      </p:sp>
      <p:sp>
        <p:nvSpPr>
          <p:cNvPr id="9" name="QB_6_AN.209_1#5b6040a93.blank?vja=1&amp;pid=78759c5da&amp;color=0,0,0&amp;vpa=94&amp;vtp=1"/>
          <p:cNvSpPr/>
          <p:nvPr/>
        </p:nvSpPr>
        <p:spPr>
          <a:xfrm>
            <a:off x="6933629" y="407868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S.210_1#5b6040a93?vja=1&amp;pid=78759c5da&amp;color=0,0,0&amp;vtp=1"/>
          <p:cNvSpPr/>
          <p:nvPr/>
        </p:nvSpPr>
        <p:spPr>
          <a:xfrm>
            <a:off x="722376" y="4541470"/>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句意为：《哈利·波特》系列书籍很受欢迎，在这个城市有很大的需求量。in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demand意为“有很大的需求量”。故填in。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1_1#c87a162bc?vja=1&amp;pid=78759c5da&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p:txBody>
      </p:sp>
      <p:sp>
        <p:nvSpPr>
          <p:cNvPr id="3" name="QB_6_AN.212_1#c87a162bc.blank?vja=1&amp;pid=78759c5da&amp;color=0,0,0&amp;vpa=95&amp;vtp=1"/>
          <p:cNvSpPr/>
          <p:nvPr/>
        </p:nvSpPr>
        <p:spPr>
          <a:xfrm>
            <a:off x="4055110" y="845313"/>
            <a:ext cx="1550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adopted</a:t>
            </a:r>
            <a:endParaRPr lang="en-US" altLang="zh-CN" sz="2000" dirty="0"/>
          </a:p>
        </p:txBody>
      </p:sp>
      <p:sp>
        <p:nvSpPr>
          <p:cNvPr id="4" name="QB_6_AS.213_1#c87a162bc?vja=1&amp;pid=78759c5da&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句意为：为了使博物馆在国家整体发展中发挥更突出的作用，一定要深化改革。be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sth为固定搭配，意为“一定要做某事”；adopt和reform之间是逻辑上的被动关系，所以此处应该用不定式的被动式。故填to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adopted。</a:t>
            </a:r>
            <a:endParaRPr lang="en-US" altLang="zh-CN" sz="2200" dirty="0"/>
          </a:p>
        </p:txBody>
      </p:sp>
      <p:sp>
        <p:nvSpPr>
          <p:cNvPr id="5" name="QB_6_BD.214_1#f77cbc3b8?vja=1&amp;pid=78759c5da&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2000" dirty="0"/>
          </a:p>
        </p:txBody>
      </p:sp>
      <p:sp>
        <p:nvSpPr>
          <p:cNvPr id="6" name="QB_6_AN.215_1#f77cbc3b8.blank?vja=1&amp;pid=78759c5da&amp;color=0,0,0&amp;vpa=96&amp;vtp=1"/>
          <p:cNvSpPr/>
          <p:nvPr/>
        </p:nvSpPr>
        <p:spPr>
          <a:xfrm>
            <a:off x="10091674" y="28398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7" name="QB_6_AS.216_1#f77cbc3b8?vja=1&amp;pid=78759c5da&amp;color=0,0,0&amp;vtp=1"/>
          <p:cNvSpPr/>
          <p:nvPr/>
        </p:nvSpPr>
        <p:spPr>
          <a:xfrm>
            <a:off x="722376" y="36780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句意为：在已识别的19个北极熊亚种群中，3个亚种的种群数量正在减少，6个保持稳定，1个亚种的种群数量正在增加，还有9个缺乏足够的数据。此处为and连接的并列结构，根据three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declining可知，此处应用一般现在时，设空处所在的分句主语six表示“6个北极熊亚种的种群数量”，为复数概念，故填are。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7_1#f4018633f?vja=1&amp;pid=78759c5d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9.Neither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endParaRPr lang="en-US" altLang="zh-CN" sz="2000" dirty="0"/>
          </a:p>
        </p:txBody>
      </p:sp>
      <p:sp>
        <p:nvSpPr>
          <p:cNvPr id="3" name="QB_6_AN.218_1#f4018633f.blank?vja=1&amp;pid=78759c5da&amp;color=0,0,0&amp;vpa=97&amp;vtp=1"/>
          <p:cNvSpPr/>
          <p:nvPr/>
        </p:nvSpPr>
        <p:spPr>
          <a:xfrm>
            <a:off x="4284726" y="858013"/>
            <a:ext cx="1100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p:txBody>
      </p:sp>
      <p:sp>
        <p:nvSpPr>
          <p:cNvPr id="4" name="QB_6_AS.219_1#f4018633f?vja=1&amp;pid=78759c5da&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句意为：到目前为止，安娜和她的朋友都没有读过这本用中文写的书。根据时间状语so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far可知，此处应用现在完成时；设空处前为neither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连接的并列主语，谓语动词的数遵循就近原则，故谓语动词的数应与her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friends保持一致。故填have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200" dirty="0"/>
          </a:p>
        </p:txBody>
      </p:sp>
      <p:sp>
        <p:nvSpPr>
          <p:cNvPr id="5" name="QB_6_BD.220_1#a0ec213e4?vja=1&amp;pid=78759c5da&amp;color=0,0,0&amp;vtp=1"/>
          <p:cNvSpPr/>
          <p:nvPr/>
        </p:nvSpPr>
        <p:spPr>
          <a:xfrm>
            <a:off x="722376" y="2496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endParaRPr lang="en-US" altLang="zh-CN" sz="2000" dirty="0"/>
          </a:p>
        </p:txBody>
      </p:sp>
      <p:sp>
        <p:nvSpPr>
          <p:cNvPr id="6" name="QB_6_AN.221_1#a0ec213e4.blank?vja=1&amp;pid=78759c5da&amp;color=0,0,0&amp;vpa=98&amp;vtp=1"/>
          <p:cNvSpPr/>
          <p:nvPr/>
        </p:nvSpPr>
        <p:spPr>
          <a:xfrm>
            <a:off x="6554281" y="2458847"/>
            <a:ext cx="1079691"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offered</a:t>
            </a:r>
            <a:endParaRPr lang="en-US" altLang="zh-CN" sz="2000" dirty="0"/>
          </a:p>
        </p:txBody>
      </p:sp>
      <p:sp>
        <p:nvSpPr>
          <p:cNvPr id="7" name="QB_6_AS.222_1#a0ec213e4?vja=1&amp;pid=78759c5da&amp;color=0,0,0&amp;vtp=1"/>
          <p:cNvSpPr/>
          <p:nvPr/>
        </p:nvSpPr>
        <p:spPr>
          <a:xfrm>
            <a:off x="722376" y="3306445"/>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句意为：这家餐厅的菜单上，既有各式各样的菜肴，也有音乐可供选择。根据语境可知，此处为客观陈述，应用一般现在时；主语为“名词+along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with+名词”结构时，谓语动词的数与along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with前的名词保持一致，故谓语动词的数应与A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music保持一致，应用单数形式；主语与offer之间为被动关系，故用被动语态。故填is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a594df17?vja=1&amp;pid=4556fb0bf&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1.这个国家已经历太多的战争。（go）</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country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______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wars.</a:t>
            </a:r>
            <a:endParaRPr lang="en-US" altLang="zh-CN" sz="2000" dirty="0"/>
          </a:p>
        </p:txBody>
      </p:sp>
      <p:sp>
        <p:nvSpPr>
          <p:cNvPr id="4" name="QB_6_AN.224_1#8a594df17.blank?vja=1&amp;pid=4556fb0bf&amp;color=0,0,0&amp;vpa=99&amp;vtp=1"/>
          <p:cNvSpPr/>
          <p:nvPr/>
        </p:nvSpPr>
        <p:spPr>
          <a:xfrm>
            <a:off x="2181289" y="1620012"/>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5" name="QB_6_AN.225_1#8a594df17.blank?vja=1&amp;pid=4556fb0bf&amp;color=0,0,0&amp;vpa=100&amp;vtp=1"/>
          <p:cNvSpPr/>
          <p:nvPr/>
        </p:nvSpPr>
        <p:spPr>
          <a:xfrm>
            <a:off x="2867089" y="16073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000" dirty="0"/>
          </a:p>
        </p:txBody>
      </p:sp>
      <p:sp>
        <p:nvSpPr>
          <p:cNvPr id="6" name="QB_6_AN.226_1#8a594df17.blank?vja=1&amp;pid=4556fb0bf&amp;color=0,0,0&amp;vpa=101&amp;vtp=1"/>
          <p:cNvSpPr/>
          <p:nvPr/>
        </p:nvSpPr>
        <p:spPr>
          <a:xfrm>
            <a:off x="3730689" y="1607312"/>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7" name="QB_6_AS.227_1#70a98df75?vja=1&amp;pid=4556fb0bf&amp;color=0,0,0&amp;vtp=1"/>
          <p:cNvSpPr/>
          <p:nvPr/>
        </p:nvSpPr>
        <p:spPr>
          <a:xfrm>
            <a:off x="722376" y="2036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through意为“经历，遭受（困境、痛苦等）”。</a:t>
            </a:r>
            <a:endParaRPr lang="en-US" altLang="zh-CN" sz="2200" dirty="0"/>
          </a:p>
        </p:txBody>
      </p:sp>
      <p:sp>
        <p:nvSpPr>
          <p:cNvPr id="8" name="QB_6_BD.228_1#33367eabb?vja=1&amp;pid=4556fb0bf&amp;color=0,0,0&amp;vtp=1"/>
          <p:cNvSpPr/>
          <p:nvPr/>
        </p:nvSpPr>
        <p:spPr>
          <a:xfrm>
            <a:off x="722376" y="2429065"/>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2.他说人类应该质疑人类和机器的不同，并能够确定是什么使我们成为人类。（question）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p:txBody>
      </p:sp>
      <p:sp>
        <p:nvSpPr>
          <p:cNvPr id="9" name="QB_6_AN.229_1#33367eabb.blank?vja=1&amp;pid=4556fb0bf&amp;color=0,0,0&amp;vpa=102&amp;vtp=1"/>
          <p:cNvSpPr/>
          <p:nvPr/>
        </p:nvSpPr>
        <p:spPr>
          <a:xfrm>
            <a:off x="4553014" y="2759265"/>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question</a:t>
            </a:r>
            <a:endParaRPr lang="en-US" altLang="zh-CN" sz="2000" dirty="0"/>
          </a:p>
        </p:txBody>
      </p:sp>
      <p:sp>
        <p:nvSpPr>
          <p:cNvPr id="10" name="QB_6_AN.230_1#33367eabb.blank?vja=1&amp;pid=4556fb0bf&amp;color=0,0,0&amp;vpa=103&amp;vtp=1"/>
          <p:cNvSpPr/>
          <p:nvPr/>
        </p:nvSpPr>
        <p:spPr>
          <a:xfrm>
            <a:off x="5809361" y="277196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1" name="QB_6_AN.231_1#33367eabb.blank?vja=1&amp;pid=4556fb0bf&amp;color=0,0,0&amp;vpa=104&amp;vtp=1"/>
          <p:cNvSpPr/>
          <p:nvPr/>
        </p:nvSpPr>
        <p:spPr>
          <a:xfrm>
            <a:off x="6570409" y="2771965"/>
            <a:ext cx="1686116"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2000" dirty="0"/>
          </a:p>
        </p:txBody>
      </p:sp>
      <p:sp>
        <p:nvSpPr>
          <p:cNvPr id="12" name="QB_6_AN.232_1#33367eabb.blank?vja=1&amp;pid=4556fb0bf&amp;color=0,0,0&amp;vpa=105&amp;vtp=1"/>
          <p:cNvSpPr/>
          <p:nvPr/>
        </p:nvSpPr>
        <p:spPr>
          <a:xfrm>
            <a:off x="8639556" y="2771965"/>
            <a:ext cx="903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endParaRPr lang="en-US" altLang="zh-CN" sz="2000" dirty="0"/>
          </a:p>
        </p:txBody>
      </p:sp>
      <p:sp>
        <p:nvSpPr>
          <p:cNvPr id="13" name="QB_6_AN.233_1#33367eabb.blank?vja=1&amp;pid=4556fb0bf&amp;color=0,0,0&amp;vpa=106&amp;vtp=1"/>
          <p:cNvSpPr/>
          <p:nvPr/>
        </p:nvSpPr>
        <p:spPr>
          <a:xfrm>
            <a:off x="10925239" y="2771965"/>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4" name="QB_6_AS.234_1#33367eabb?vja=1&amp;pid=4556fb0bf&amp;color=0,0,0&amp;vtp=1"/>
          <p:cNvSpPr/>
          <p:nvPr/>
        </p:nvSpPr>
        <p:spPr>
          <a:xfrm>
            <a:off x="722376" y="3573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意为“A和B之间的差异”。</a:t>
            </a:r>
            <a:endParaRPr lang="en-US" altLang="zh-CN" sz="2200" dirty="0"/>
          </a:p>
        </p:txBody>
      </p:sp>
      <p:sp>
        <p:nvSpPr>
          <p:cNvPr id="15" name="QB_6_BD.235_1#9988110aa?vja=1&amp;pid=4556fb0bf&amp;color=0,0,0&amp;vtp=1"/>
          <p:cNvSpPr/>
          <p:nvPr/>
        </p:nvSpPr>
        <p:spPr>
          <a:xfrm>
            <a:off x="722376" y="3965765"/>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3.虽然每周工作三天的日子似乎还不会出现，但对未来的某些设想已经变成现实。（horizon）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realities.</a:t>
            </a:r>
            <a:endParaRPr lang="en-US" altLang="zh-CN" sz="2000" dirty="0"/>
          </a:p>
        </p:txBody>
      </p:sp>
      <p:sp>
        <p:nvSpPr>
          <p:cNvPr id="16" name="QB_6_AN.236_1#9988110aa.blank?vja=1&amp;pid=4556fb0bf&amp;color=0,0,0&amp;vpa=107&amp;vtp=1"/>
          <p:cNvSpPr/>
          <p:nvPr/>
        </p:nvSpPr>
        <p:spPr>
          <a:xfrm>
            <a:off x="6871081" y="4308665"/>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7" name="QB_6_AN.237_1#9988110aa.blank?vja=1&amp;pid=4556fb0bf&amp;color=0,0,0&amp;vpa=108&amp;vtp=1"/>
          <p:cNvSpPr/>
          <p:nvPr/>
        </p:nvSpPr>
        <p:spPr>
          <a:xfrm>
            <a:off x="7488301" y="430866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8" name="QB_6_AN.238_1#9988110aa.blank?vja=1&amp;pid=4556fb0bf&amp;color=0,0,0&amp;vpa=109&amp;vtp=1"/>
          <p:cNvSpPr/>
          <p:nvPr/>
        </p:nvSpPr>
        <p:spPr>
          <a:xfrm>
            <a:off x="8156321" y="4308665"/>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horizon</a:t>
            </a:r>
            <a:endParaRPr lang="en-US" altLang="zh-CN" sz="2000" dirty="0"/>
          </a:p>
        </p:txBody>
      </p:sp>
      <p:sp>
        <p:nvSpPr>
          <p:cNvPr id="19" name="QB_6_AS.239_1#9988110aa?vja=1&amp;pid=4556fb0bf&amp;color=0,0,0&amp;vtp=1"/>
          <p:cNvSpPr/>
          <p:nvPr/>
        </p:nvSpPr>
        <p:spPr>
          <a:xfrm>
            <a:off x="722376" y="5109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horizon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意为“将要发生”。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0_1#7ba7b0e17?vja=1&amp;pid=4556fb0bf&amp;color=0,0,0&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4.新的一年即将来临，到了该回顾过去的日子并制订计划去提升我自己的时候了。</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2000" dirty="0"/>
          </a:p>
        </p:txBody>
      </p:sp>
      <p:sp>
        <p:nvSpPr>
          <p:cNvPr id="3" name="QB_6_AN.241_1#7ba7b0e17.blank?vja=1&amp;pid=4556fb0bf&amp;color=0,0,0&amp;vpa=110&amp;vtp=1"/>
          <p:cNvSpPr/>
          <p:nvPr/>
        </p:nvSpPr>
        <p:spPr>
          <a:xfrm>
            <a:off x="2727897" y="1242900"/>
            <a:ext cx="1270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（a）round</a:t>
            </a:r>
            <a:endParaRPr lang="en-US" altLang="zh-CN" sz="2000" dirty="0"/>
          </a:p>
        </p:txBody>
      </p:sp>
      <p:sp>
        <p:nvSpPr>
          <p:cNvPr id="4" name="QB_6_AN.242_1#7ba7b0e17.blank?vja=1&amp;pid=4556fb0bf&amp;color=0,0,0&amp;vpa=111&amp;vtp=1"/>
          <p:cNvSpPr/>
          <p:nvPr/>
        </p:nvSpPr>
        <p:spPr>
          <a:xfrm>
            <a:off x="4258374" y="124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B_6_AN.243_1#7ba7b0e17.blank?vja=1&amp;pid=4556fb0bf&amp;color=0,0,0&amp;vpa=112&amp;vtp=1"/>
          <p:cNvSpPr/>
          <p:nvPr/>
        </p:nvSpPr>
        <p:spPr>
          <a:xfrm>
            <a:off x="4925251" y="1242900"/>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corner</a:t>
            </a:r>
            <a:endParaRPr lang="en-US" altLang="zh-CN" sz="2000" dirty="0"/>
          </a:p>
        </p:txBody>
      </p:sp>
      <p:sp>
        <p:nvSpPr>
          <p:cNvPr id="6" name="QB_6_BD.244_1#e22f2870c?vja=1&amp;pid=4556fb0bf&amp;color=0,0,0&amp;vtp=1"/>
          <p:cNvSpPr/>
          <p:nvPr/>
        </p:nvSpPr>
        <p:spPr>
          <a:xfrm>
            <a:off x="722376" y="2052270"/>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5.天看起来如此的黑，好像要下雨。（as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B_6_AN.245_1#e22f2870c.blank?vja=1&amp;pid=4556fb0bf&amp;color=0,0,0&amp;vpa=113&amp;vtp=1"/>
          <p:cNvSpPr/>
          <p:nvPr/>
        </p:nvSpPr>
        <p:spPr>
          <a:xfrm>
            <a:off x="4884801" y="239517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8" name="QB_6_AN.246_1#e22f2870c.blank?vja=1&amp;pid=4556fb0bf&amp;color=0,0,0&amp;vpa=114&amp;vtp=1"/>
          <p:cNvSpPr/>
          <p:nvPr/>
        </p:nvSpPr>
        <p:spPr>
          <a:xfrm>
            <a:off x="5405501" y="2382470"/>
            <a:ext cx="762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a:t>
            </a:r>
            <a:endParaRPr lang="en-US" altLang="zh-CN" sz="2000" dirty="0"/>
          </a:p>
        </p:txBody>
      </p:sp>
      <p:sp>
        <p:nvSpPr>
          <p:cNvPr id="9" name="QB_6_AN.247_1#e22f2870c.blank?vja=1&amp;pid=4556fb0bf&amp;color=0,0,0&amp;vpa=115&amp;vtp=1"/>
          <p:cNvSpPr/>
          <p:nvPr/>
        </p:nvSpPr>
        <p:spPr>
          <a:xfrm>
            <a:off x="6446901" y="2395170"/>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N.248_1#e22f2870c.blank?vja=1&amp;pid=4556fb0bf&amp;color=0,0,0&amp;vpa=116&amp;vtp=1"/>
          <p:cNvSpPr/>
          <p:nvPr/>
        </p:nvSpPr>
        <p:spPr>
          <a:xfrm>
            <a:off x="6942201" y="2395170"/>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1" name="QB_6_AN.249_1#e22f2870c.blank?vja=1&amp;pid=4556fb0bf&amp;color=0,0,0&amp;vpa=117&amp;vtp=1"/>
          <p:cNvSpPr/>
          <p:nvPr/>
        </p:nvSpPr>
        <p:spPr>
          <a:xfrm>
            <a:off x="7437501" y="238247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000" dirty="0"/>
          </a:p>
        </p:txBody>
      </p:sp>
      <p:sp>
        <p:nvSpPr>
          <p:cNvPr id="12" name="QB_6_AN.250_1#e22f2870c.blank?vja=1&amp;pid=4556fb0bf&amp;color=0,0,0&amp;vpa=118&amp;vtp=1"/>
          <p:cNvSpPr/>
          <p:nvPr/>
        </p:nvSpPr>
        <p:spPr>
          <a:xfrm>
            <a:off x="8326501" y="239517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N.251_1#e22f2870c.blank?vja=1&amp;pid=4556fb0bf&amp;color=0,0,0&amp;vpa=119&amp;vtp=1"/>
          <p:cNvSpPr/>
          <p:nvPr/>
        </p:nvSpPr>
        <p:spPr>
          <a:xfrm>
            <a:off x="8859901" y="2395170"/>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P spid="10" grpId="0" animBg="1" build="p"/>
      <p:bldP spid="11" grpId="0" animBg="1" build="p"/>
      <p:bldP spid="12" grpId="0" animBg="1" build="p"/>
      <p:bldP spid="1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09f58af2?vja=1&amp;pid=6338b7d71&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opinion,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keep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healthy.</a:t>
            </a:r>
            <a:endParaRPr lang="en-US" altLang="zh-CN" sz="2000" dirty="0"/>
          </a:p>
        </p:txBody>
      </p:sp>
      <p:sp>
        <p:nvSpPr>
          <p:cNvPr id="4" name="QB_6_AN.253_1#f09f58af2.blank?vja=1&amp;pid=6338b7d71&amp;color=0,0,0&amp;vpa=120&amp;vtp=1"/>
          <p:cNvSpPr/>
          <p:nvPr/>
        </p:nvSpPr>
        <p:spPr>
          <a:xfrm>
            <a:off x="5335651" y="1239012"/>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5" name="QB_6_AS.254_1#280174495?vja=1&amp;pid=6338b7d71&amp;color=0,0,0&amp;vtp=1"/>
          <p:cNvSpPr/>
          <p:nvPr/>
        </p:nvSpPr>
        <p:spPr>
          <a:xfrm>
            <a:off x="722376" y="1696847"/>
            <a:ext cx="10753344" cy="3052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句意为：在我看来，每天锻炼是保持健康的最佳方式。根据句中的every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day可知，应用一般现在时；单个动名词短语作主语，谓语动词用单数形式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6_AS.254_1#280174495?vja=1&amp;pid=6338b7d71&amp;color=0,0,0&amp;vtp=1"/>
          <p:cNvSpPr/>
          <p:nvPr/>
        </p:nvSpPr>
        <p:spPr>
          <a:xfrm>
            <a:off x="722376" y="1192994"/>
            <a:ext cx="10753344" cy="3052953"/>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非谓语动词作主语时谓语动词的单复数</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（1）当单个动词不定式或动名词作主语时，谓语动词用单数形式。如：To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hard.按时完成这项工作很难。（2）由连词连接的多个非谓语动词作主语，表达同一概念时，谓语动词用单数形式；如果表达不同的概念，谓语动词则用复数形式。如：To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habit.早睡早起是个好习惯。Climbing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favourites.爬山和读书是他的最爱。</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5_1#7963f69de?vja=1&amp;pid=6338b7d7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（修复）.</a:t>
            </a:r>
            <a:endParaRPr lang="en-US" altLang="zh-CN" sz="2000" dirty="0"/>
          </a:p>
        </p:txBody>
      </p:sp>
      <p:sp>
        <p:nvSpPr>
          <p:cNvPr id="3" name="QB_6_AN.256_1#7963f69de.blank?vja=1&amp;pid=6338b7d71&amp;color=0,0,0&amp;vpa=121&amp;vtp=1"/>
          <p:cNvSpPr/>
          <p:nvPr/>
        </p:nvSpPr>
        <p:spPr>
          <a:xfrm>
            <a:off x="3410458" y="858013"/>
            <a:ext cx="1042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4" name="QB_6_AS.257_1#7963f69de?vja=1&amp;pid=6338b7d71&amp;color=0,0,0&amp;vtp=1"/>
          <p:cNvSpPr/>
          <p:nvPr/>
        </p:nvSpPr>
        <p:spPr>
          <a:xfrm>
            <a:off x="722376" y="1696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句意为：西安城墙始建于唐朝，是为了保护这座都城，现在已经被完全修复了。设空处在句中作并列谓语；主语为The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Wall，与build之间为被动关系，应用被动语态，且主语为第三人称单数，谓语动词应用单数形式；根据originally及in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Dynasty可知，build这一动作发生在过去，应用一般过去时。</a:t>
            </a:r>
            <a:endParaRPr lang="en-US" altLang="zh-CN" sz="2200" dirty="0"/>
          </a:p>
        </p:txBody>
      </p:sp>
      <p:sp>
        <p:nvSpPr>
          <p:cNvPr id="5" name="QB_6_BD.258_1#31504e2cc?vja=1&amp;pid=6338b7d71&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6" name="QB_6_AN.259_1#31504e2cc.blank?vja=1&amp;pid=6338b7d71&amp;color=0,0,0&amp;vpa=122&amp;vtp=1"/>
          <p:cNvSpPr/>
          <p:nvPr/>
        </p:nvSpPr>
        <p:spPr>
          <a:xfrm>
            <a:off x="5370576" y="3227959"/>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7" name="QB_6_AS.260_1#31504e2cc?vja=1&amp;pid=6338b7d71&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句意为：父母应该选择一些适合他们孩子的书。此处表述客观情况，应用一般现在时；设空处为that引导的定语从句的系动词，关系词that指代some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books,为可数名词复数，系动词应用are。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ada61e31e?vja=1&amp;pid=82ee072d8&amp;color=0,0,0&amp;vtp=1&amp;bt=1"/>
          <p:cNvSpPr/>
          <p:nvPr/>
        </p:nvSpPr>
        <p:spPr>
          <a:xfrm>
            <a:off x="722376" y="84474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11_1#ada61e31e.blank?vja=1&amp;pid=82ee072d8&amp;color=0,0,0&amp;vpa=4&amp;vtp=1"/>
          <p:cNvSpPr/>
          <p:nvPr/>
        </p:nvSpPr>
        <p:spPr>
          <a:xfrm>
            <a:off x="5977636" y="806641"/>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12_1#ada61e31e?vja=1&amp;pid=82ee072d8&amp;color=0,0,0&amp;vtp=1"/>
          <p:cNvSpPr/>
          <p:nvPr/>
        </p:nvSpPr>
        <p:spPr>
          <a:xfrm>
            <a:off x="722376" y="164547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句意为：这本书从来没有提供给你简单的解决生活问题的方法；它只是说：“真正的苦难是生活的一部分。”solution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的解决方法”。故填to。</a:t>
            </a:r>
            <a:endParaRPr lang="en-US" altLang="zh-CN" sz="2200" dirty="0"/>
          </a:p>
        </p:txBody>
      </p:sp>
      <p:sp>
        <p:nvSpPr>
          <p:cNvPr id="5" name="QB_6_BD.13_1#e577d18e3?vja=1&amp;pid=82ee072d8&amp;color=0,0,0&amp;vtp=1"/>
          <p:cNvSpPr/>
          <p:nvPr/>
        </p:nvSpPr>
        <p:spPr>
          <a:xfrm>
            <a:off x="722376" y="2439987"/>
            <a:ext cx="10901553"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endParaRPr lang="en-US" altLang="zh-CN" sz="2000" dirty="0"/>
          </a:p>
        </p:txBody>
      </p:sp>
      <p:sp>
        <p:nvSpPr>
          <p:cNvPr id="6" name="QB_6_AN.14_1#e577d18e3.blank?vja=1&amp;pid=82ee072d8&amp;color=0,0,0&amp;vpa=5&amp;vtp=1"/>
          <p:cNvSpPr/>
          <p:nvPr/>
        </p:nvSpPr>
        <p:spPr>
          <a:xfrm>
            <a:off x="8445564" y="2389187"/>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with/by</a:t>
            </a:r>
            <a:endParaRPr lang="en-US" altLang="zh-CN" sz="2000" dirty="0"/>
          </a:p>
        </p:txBody>
      </p:sp>
      <p:sp>
        <p:nvSpPr>
          <p:cNvPr id="7" name="QB_6_AS.15_1#e577d18e3?vja=1&amp;pid=82ee072d8&amp;color=0,0,0&amp;vtp=1"/>
          <p:cNvSpPr/>
          <p:nvPr/>
        </p:nvSpPr>
        <p:spPr>
          <a:xfrm>
            <a:off x="722376" y="286467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句意为：我从小住的房子已经被拆除，取而代之的是一栋办公楼。replace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sth为固定搭配，意为“用某物替换某物”，此处为其被动语态。故填with/by。</a:t>
            </a:r>
            <a:endParaRPr lang="en-US" altLang="zh-CN" sz="2200" dirty="0"/>
          </a:p>
        </p:txBody>
      </p:sp>
      <p:sp>
        <p:nvSpPr>
          <p:cNvPr id="8" name="QB_6_BD.16_1#d75fcc25a?vja=1&amp;pid=82ee072d8&amp;color=0,0,0&amp;vtp=1"/>
          <p:cNvSpPr/>
          <p:nvPr/>
        </p:nvSpPr>
        <p:spPr>
          <a:xfrm>
            <a:off x="722376" y="3671887"/>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endParaRPr lang="en-US" altLang="zh-CN" sz="2000" dirty="0"/>
          </a:p>
        </p:txBody>
      </p:sp>
      <p:sp>
        <p:nvSpPr>
          <p:cNvPr id="9" name="QB_6_AN.17_1#d75fcc25a.blank?vja=1&amp;pid=82ee072d8&amp;color=0,0,0&amp;vpa=6&amp;vtp=1"/>
          <p:cNvSpPr/>
          <p:nvPr/>
        </p:nvSpPr>
        <p:spPr>
          <a:xfrm>
            <a:off x="4135501" y="363378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10" name="QB_6_AS.18_1#d75fcc25a?vja=1&amp;pid=82ee072d8&amp;color=0,0,0&amp;vtp=1"/>
          <p:cNvSpPr/>
          <p:nvPr/>
        </p:nvSpPr>
        <p:spPr>
          <a:xfrm>
            <a:off x="722376" y="409657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句意为：地震把整座城镇夷为平地了。wipe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out意为“彻底消灭；全部摧毁”，为固定搭配。故填out。</a:t>
            </a:r>
            <a:endParaRPr lang="en-US" altLang="zh-CN" sz="2200" dirty="0"/>
          </a:p>
        </p:txBody>
      </p:sp>
      <p:sp>
        <p:nvSpPr>
          <p:cNvPr id="11" name="QB_6_BD.19_1#f671e9cb3?vja=1&amp;pid=82ee072d8&amp;color=0,0,0&amp;vtp=1"/>
          <p:cNvSpPr/>
          <p:nvPr/>
        </p:nvSpPr>
        <p:spPr>
          <a:xfrm>
            <a:off x="722376" y="4866830"/>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p:txBody>
      </p:sp>
      <p:sp>
        <p:nvSpPr>
          <p:cNvPr id="12" name="QB_6_AS.21_1#f671e9cb3?vja=1&amp;pid=82ee072d8&amp;color=0,0,0&amp;vtp=1"/>
          <p:cNvSpPr/>
          <p:nvPr/>
        </p:nvSpPr>
        <p:spPr>
          <a:xfrm>
            <a:off x="722376" y="567307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句意为：相比之下，欧洲的一些研究结果与哈佛大学的研究结果截然不同。in/by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contrast为固定搭配，意为“相比之下”，此处为介词短语作状语。故填In/By。</a:t>
            </a:r>
            <a:endParaRPr lang="en-US" altLang="zh-CN" sz="2200" dirty="0"/>
          </a:p>
        </p:txBody>
      </p:sp>
      <p:sp>
        <p:nvSpPr>
          <p:cNvPr id="13" name="QB_6_AN.20_1#f671e9cb3.blank?vja=1&amp;pid=82ee072d8&amp;color=0,0,0&amp;vpa=7&amp;vtp=1"/>
          <p:cNvSpPr/>
          <p:nvPr/>
        </p:nvSpPr>
        <p:spPr>
          <a:xfrm>
            <a:off x="1125411" y="481603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In/By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1_1#3cf31a962?vja=1&amp;pid=6338b7d7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3" name="QB_6_AN.262_1#3cf31a962.blank?vja=1&amp;pid=6338b7d71&amp;color=0,0,0&amp;vpa=123&amp;vtp=1"/>
          <p:cNvSpPr/>
          <p:nvPr/>
        </p:nvSpPr>
        <p:spPr>
          <a:xfrm>
            <a:off x="3286189" y="858013"/>
            <a:ext cx="762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sounds</a:t>
            </a:r>
            <a:endParaRPr lang="en-US" altLang="zh-CN" sz="2000" dirty="0"/>
          </a:p>
        </p:txBody>
      </p:sp>
      <p:sp>
        <p:nvSpPr>
          <p:cNvPr id="4" name="QB_6_AS.263_1#3cf31a962?vja=1&amp;pid=6338b7d71&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句意为：你所说的听起来是个好主意；它真的有用吗？根据句中的does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work可知，此处应用一般现在时；主语为What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said，表示单数概念，谓语动词应用第三人称单数形式。</a:t>
            </a:r>
            <a:endParaRPr lang="en-US" altLang="zh-CN" sz="2200" dirty="0"/>
          </a:p>
        </p:txBody>
      </p:sp>
      <p:sp>
        <p:nvSpPr>
          <p:cNvPr id="5" name="QB_6_BD.264_1#88fb175f9?vja=1&amp;pid=6338b7d71&amp;color=0,0,0&amp;vtp=1"/>
          <p:cNvSpPr/>
          <p:nvPr/>
        </p:nvSpPr>
        <p:spPr>
          <a:xfrm>
            <a:off x="722376" y="250609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6" name="QB_6_AN.265_1#88fb175f9.blank?vja=1&amp;pid=6338b7d71&amp;color=0,0,0&amp;vpa=124&amp;vtp=1"/>
          <p:cNvSpPr/>
          <p:nvPr/>
        </p:nvSpPr>
        <p:spPr>
          <a:xfrm>
            <a:off x="9262174" y="2467991"/>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7" name="QB_6_AS.266_1#88fb175f9?vja=1&amp;pid=6338b7d71&amp;color=0,0,0&amp;vtp=1"/>
          <p:cNvSpPr/>
          <p:nvPr/>
        </p:nvSpPr>
        <p:spPr>
          <a:xfrm>
            <a:off x="722376" y="330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句意为：他们已经三年没有见面了，对他们来说，三年是很长的一段时间。此处描述客观情况，应用一般现在时，该空前的主语three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years看作一个整体，系动词应用第三人称单数形式。</a:t>
            </a:r>
            <a:endParaRPr lang="en-US" altLang="zh-CN" sz="2200" dirty="0"/>
          </a:p>
        </p:txBody>
      </p:sp>
      <p:sp>
        <p:nvSpPr>
          <p:cNvPr id="8" name="QB_6_BD.267_1#c6f54ee48?vja=1&amp;pid=6338b7d7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endParaRPr lang="en-US" altLang="zh-CN" sz="2000" dirty="0"/>
          </a:p>
        </p:txBody>
      </p:sp>
      <p:sp>
        <p:nvSpPr>
          <p:cNvPr id="9" name="QB_6_AN.268_1#c6f54ee48.blank?vja=1&amp;pid=6338b7d71&amp;color=0,0,0&amp;vpa=125&amp;vtp=1"/>
          <p:cNvSpPr/>
          <p:nvPr/>
        </p:nvSpPr>
        <p:spPr>
          <a:xfrm>
            <a:off x="1959039" y="4066159"/>
            <a:ext cx="14509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respected</a:t>
            </a:r>
            <a:endParaRPr lang="en-US" altLang="zh-CN" sz="2000" dirty="0"/>
          </a:p>
        </p:txBody>
      </p:sp>
      <p:sp>
        <p:nvSpPr>
          <p:cNvPr id="10" name="QB_6_AS.269_1#c6f54ee48?vja=1&amp;pid=6338b7d71&amp;color=0,0,0&amp;vtp=1"/>
          <p:cNvSpPr/>
          <p:nvPr/>
        </p:nvSpPr>
        <p:spPr>
          <a:xfrm>
            <a:off x="722376" y="45416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句意为：老年人在我们国家受人尊敬，这是一个非常重要的传统。此处描述客观事实，且respect与主语The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old之间为被动关系，应用一般现在时的被动语态；当“the+形容词/过去分词”表示一类人，作主语时，谓语动词用复数形式。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0_1#3a76955eb?vja=1&amp;pid=6338b7d7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endParaRPr lang="en-US" altLang="zh-CN" sz="2000" dirty="0"/>
          </a:p>
        </p:txBody>
      </p:sp>
      <p:sp>
        <p:nvSpPr>
          <p:cNvPr id="3" name="QB_6_AN.271_1#3a76955eb.blank?vja=1&amp;pid=6338b7d71&amp;color=0,0,0&amp;vpa=126&amp;vtp=1"/>
          <p:cNvSpPr/>
          <p:nvPr/>
        </p:nvSpPr>
        <p:spPr>
          <a:xfrm>
            <a:off x="4422839" y="858013"/>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a:t>
            </a:r>
            <a:endParaRPr lang="en-US" altLang="zh-CN" sz="2000" dirty="0"/>
          </a:p>
        </p:txBody>
      </p:sp>
      <p:sp>
        <p:nvSpPr>
          <p:cNvPr id="4" name="QB_6_AS.272_1#3a76955eb?vja=1&amp;pid=6338b7d71&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早睡早起使人健康、富有和聪明。由and连接的并列主语表示不同的人或事物时，谓语动词用复数形式；但如果由and连接的主语表达同一概念、同一人或同一事物时，此时可将主语看作一个整体，谓语动词用单数形式。此处“早睡早起”被视为一个整体概念，故谓语动词用单数形式。此处为客观陈述，应用一般现在时。故填makes。</a:t>
            </a:r>
            <a:endParaRPr lang="en-US" altLang="zh-CN" sz="2200" dirty="0"/>
          </a:p>
        </p:txBody>
      </p:sp>
      <p:sp>
        <p:nvSpPr>
          <p:cNvPr id="5" name="QB_6_BD.273_1#bb0f3d6b3?vja=1&amp;pid=6338b7d71&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p:txBody>
      </p:sp>
      <p:sp>
        <p:nvSpPr>
          <p:cNvPr id="6" name="QB_6_AN.274_1#bb0f3d6b3.blank?vja=1&amp;pid=6338b7d71&amp;color=0,0,0&amp;vpa=127&amp;vtp=1"/>
          <p:cNvSpPr/>
          <p:nvPr/>
        </p:nvSpPr>
        <p:spPr>
          <a:xfrm>
            <a:off x="6121146" y="2836545"/>
            <a:ext cx="1522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required</a:t>
            </a:r>
            <a:endParaRPr lang="en-US" altLang="zh-CN" sz="2000" dirty="0"/>
          </a:p>
        </p:txBody>
      </p:sp>
      <p:sp>
        <p:nvSpPr>
          <p:cNvPr id="7" name="QB_6_AS.275_1#bb0f3d6b3?vja=1&amp;pid=6338b7d71&amp;color=0,0,0&amp;vtp=1"/>
          <p:cNvSpPr/>
          <p:nvPr/>
        </p:nvSpPr>
        <p:spPr>
          <a:xfrm>
            <a:off x="722376" y="36907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句意为：不仅每个学生，而且他们的父母上周也被要求参加关于家庭关系建设的讨论。根据时间状语last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week可知，此处应用一般过去时；not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连接并列名词作主语时，谓语动词的数遵循就近原则，即和but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also后的名词保持一致；require与主语之间为被动关系，应用被动语态。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6_1#57dba07dc?vja=1&amp;pid=6338b7d7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p:txBody>
      </p:sp>
      <p:sp>
        <p:nvSpPr>
          <p:cNvPr id="3" name="QB_6_AN.277_1#57dba07dc.blank?vja=1&amp;pid=6338b7d71&amp;color=0,0,0&amp;vpa=128&amp;vtp=1"/>
          <p:cNvSpPr/>
          <p:nvPr/>
        </p:nvSpPr>
        <p:spPr>
          <a:xfrm>
            <a:off x="7185787" y="845313"/>
            <a:ext cx="1239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regarded</a:t>
            </a:r>
            <a:endParaRPr lang="en-US" altLang="zh-CN" sz="2000" dirty="0"/>
          </a:p>
        </p:txBody>
      </p:sp>
      <p:sp>
        <p:nvSpPr>
          <p:cNvPr id="4" name="QB_6_AS.278_1#57dba07dc?vja=1&amp;pid=6338b7d71&amp;color=0,0,0&amp;vtp=1"/>
          <p:cNvSpPr/>
          <p:nvPr/>
        </p:nvSpPr>
        <p:spPr>
          <a:xfrm>
            <a:off x="722376" y="1696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句意为：现在，骑行和慢跑、游泳一同被看作是最好的全面的锻炼方式之一。根据Nowadays可知，此处应用一般现在时；“名词+along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with+名词”结构作主语时，谓语动词的数应和along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with前面的名词保持一致，此处应和cycling保持一致，用单数形式；regard与主语之间为被动关系，应用被动语态。</a:t>
            </a:r>
            <a:endParaRPr lang="en-US" altLang="zh-CN" sz="2200" dirty="0"/>
          </a:p>
        </p:txBody>
      </p:sp>
      <p:sp>
        <p:nvSpPr>
          <p:cNvPr id="5" name="QB_6_BD.279_1#b0e6fb676?vja=1&amp;pid=6338b7d71&amp;color=0,0,0&amp;vtp=1"/>
          <p:cNvSpPr/>
          <p:nvPr/>
        </p:nvSpPr>
        <p:spPr>
          <a:xfrm>
            <a:off x="722376" y="326809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reform.</a:t>
            </a:r>
            <a:endParaRPr lang="en-US" altLang="zh-CN" sz="2000" dirty="0"/>
          </a:p>
        </p:txBody>
      </p:sp>
      <p:sp>
        <p:nvSpPr>
          <p:cNvPr id="6" name="QB_6_AN.280_1#b0e6fb676.blank?vja=1&amp;pid=6338b7d71&amp;color=0,0,0&amp;vpa=129&amp;vtp=1"/>
          <p:cNvSpPr/>
          <p:nvPr/>
        </p:nvSpPr>
        <p:spPr>
          <a:xfrm>
            <a:off x="8033766" y="3229991"/>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7" name="QB_6_AS.281_1#b0e6fb676?vja=1&amp;pid=6338b7d71&amp;color=0,0,0&amp;vtp=1"/>
          <p:cNvSpPr/>
          <p:nvPr/>
        </p:nvSpPr>
        <p:spPr>
          <a:xfrm>
            <a:off x="722376" y="4071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句意为：一项调查表明，这座城市中80%的中年人都支持对医疗改革的提议。“分数/百分数+of+名词”作主语时，谓语动词的单复数取决于of后面的名词表示的意义；此处the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middle-aged表示“中年人”这一类人，谓语动词应用复数形式；设空处为that引导的宾语从句的系动词，根据主句谓语shows可知，从句也应用一般现在时。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2_1#f7c96a13a?vja=1&amp;pid=54ae4938c&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[黑龙江哈师大附中2025高二期末]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Gala.1.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filmmaker,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yangko</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handkerchiefs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just">
              <a:lnSpc>
                <a:spcPct val="125000"/>
              </a:lnSpc>
            </a:pPr>
            <a:endParaRPr lang="en-US" altLang="zh-CN" sz="2000" dirty="0"/>
          </a:p>
        </p:txBody>
      </p:sp>
      <p:sp>
        <p:nvSpPr>
          <p:cNvPr id="3" name="QM_6_AN.283_1#f7c96a13a.blank?vja=1&amp;pid=54ae4938c&amp;color=0,0,0&amp;vpa=130&amp;vtp=1"/>
          <p:cNvSpPr/>
          <p:nvPr/>
        </p:nvSpPr>
        <p:spPr>
          <a:xfrm>
            <a:off x="10417239" y="2385900"/>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Directed</a:t>
            </a:r>
            <a:endParaRPr lang="en-US" altLang="zh-CN" sz="2000" dirty="0"/>
          </a:p>
        </p:txBody>
      </p:sp>
      <p:sp>
        <p:nvSpPr>
          <p:cNvPr id="4" name="QM_6_AN.284_1#f7c96a13a.blank?vja=1&amp;pid=54ae4938c&amp;color=0,0,0&amp;vpa=131&amp;vtp=1"/>
          <p:cNvSpPr/>
          <p:nvPr/>
        </p:nvSpPr>
        <p:spPr>
          <a:xfrm>
            <a:off x="11179239" y="3528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285_1#f7c96a13a.blank?vja=1&amp;pid=54ae4938c&amp;color=0,0,0&amp;vpa=132&amp;vtp=1"/>
          <p:cNvSpPr/>
          <p:nvPr/>
        </p:nvSpPr>
        <p:spPr>
          <a:xfrm>
            <a:off x="960501" y="467190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threw</a:t>
            </a:r>
            <a:endParaRPr lang="en-US" altLang="zh-CN" sz="2000" dirty="0"/>
          </a:p>
        </p:txBody>
      </p:sp>
      <p:sp>
        <p:nvSpPr>
          <p:cNvPr id="6" name="QM_6_AN.286_1#f7c96a13a.blank?vja=1&amp;pid=54ae4938c&amp;color=0,0,0&amp;vpa=133&amp;vtp=1"/>
          <p:cNvSpPr/>
          <p:nvPr/>
        </p:nvSpPr>
        <p:spPr>
          <a:xfrm>
            <a:off x="10544239" y="4659200"/>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serving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2_1#f7c96a13a?vja=1&amp;pid=54ae4938c&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navigation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YangBOT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293_1#f7c96a13a?vja=1&amp;pid=54ae4938c&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本文是一篇新闻报道。文章报道了2025年央视春晚中的机器人特别表演《秧BOT》，介绍了其创意、运用的技术以及观众反响。</a:t>
            </a:r>
            <a:endParaRPr lang="en-US" altLang="zh-CN" sz="2000" dirty="0"/>
          </a:p>
        </p:txBody>
      </p:sp>
      <p:sp>
        <p:nvSpPr>
          <p:cNvPr id="4" name="QM_6_AN.287_1#f7c96a13a.blank?vja=1&amp;pid=54ae4938c&amp;color=0,0,0&amp;vpa=134&amp;vtp=1"/>
          <p:cNvSpPr/>
          <p:nvPr/>
        </p:nvSpPr>
        <p:spPr>
          <a:xfrm>
            <a:off x="10734739" y="849200"/>
            <a:ext cx="661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safely</a:t>
            </a:r>
            <a:endParaRPr lang="en-US" altLang="zh-CN" sz="2000" dirty="0"/>
          </a:p>
        </p:txBody>
      </p:sp>
      <p:sp>
        <p:nvSpPr>
          <p:cNvPr id="5" name="QM_6_AN.288_1#f7c96a13a.blank?vja=1&amp;pid=54ae4938c&amp;color=0,0,0&amp;vpa=135&amp;vtp=1"/>
          <p:cNvSpPr/>
          <p:nvPr/>
        </p:nvSpPr>
        <p:spPr>
          <a:xfrm>
            <a:off x="5368671" y="1242900"/>
            <a:ext cx="619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joints</a:t>
            </a:r>
            <a:endParaRPr lang="en-US" altLang="zh-CN" sz="2000" dirty="0"/>
          </a:p>
        </p:txBody>
      </p:sp>
      <p:sp>
        <p:nvSpPr>
          <p:cNvPr id="6" name="QM_6_AN.289_1#f7c96a13a.blank?vja=1&amp;pid=54ae4938c&amp;color=0,0,0&amp;vpa=136&amp;vtp=1"/>
          <p:cNvSpPr/>
          <p:nvPr/>
        </p:nvSpPr>
        <p:spPr>
          <a:xfrm>
            <a:off x="10798239" y="1623900"/>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M_6_AN.290_1#f7c96a13a.blank?vja=1&amp;pid=54ae4938c&amp;color=0,0,0&amp;vpa=137&amp;vtp=1"/>
          <p:cNvSpPr/>
          <p:nvPr/>
        </p:nvSpPr>
        <p:spPr>
          <a:xfrm>
            <a:off x="2954719" y="2373200"/>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absorbing</a:t>
            </a:r>
            <a:endParaRPr lang="en-US" altLang="zh-CN" sz="2000" dirty="0"/>
          </a:p>
        </p:txBody>
      </p:sp>
      <p:sp>
        <p:nvSpPr>
          <p:cNvPr id="8" name="QM_6_AN.291_1#f7c96a13a.blank?vja=1&amp;pid=54ae4938c&amp;color=0,0,0&amp;vpa=138&amp;vtp=1"/>
          <p:cNvSpPr/>
          <p:nvPr/>
        </p:nvSpPr>
        <p:spPr>
          <a:xfrm>
            <a:off x="10671239" y="2766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9" name="QM_6_AN.292_1#f7c96a13a.blank?vja=1&amp;pid=54ae4938c&amp;color=0,0,0&amp;vpa=139&amp;vtp=1"/>
          <p:cNvSpPr/>
          <p:nvPr/>
        </p:nvSpPr>
        <p:spPr>
          <a:xfrm>
            <a:off x="1125601" y="3528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bg/>
                                          </p:spTgt>
                                        </p:tgtEl>
                                        <p:attrNameLst>
                                          <p:attrName>style.visibility</p:attrName>
                                        </p:attrNameLst>
                                      </p:cBhvr>
                                      <p:to>
                                        <p:strVal val="visible"/>
                                      </p:to>
                                    </p:set>
                                    <p:animEffect transition="in" filter="fade">
                                      <p:cBhvr>
                                        <p:cTn id="55" dur="500"/>
                                        <p:tgtEl>
                                          <p:spTgt spid="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fade">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4_1#f698f9f47?vja=1&amp;pid=f7c96a13a&amp;color=0,0,0&amp;vtp=1&amp;bt=1"/>
          <p:cNvSpPr/>
          <p:nvPr/>
        </p:nvSpPr>
        <p:spPr>
          <a:xfrm>
            <a:off x="722376" y="722186"/>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295_1#f698f9f47.blank?vja=1&amp;pid=f7c96a13a&amp;color=0,0,0&amp;vpa=140&amp;vtp=1"/>
          <p:cNvSpPr/>
          <p:nvPr/>
        </p:nvSpPr>
        <p:spPr>
          <a:xfrm>
            <a:off x="1062101" y="684086"/>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Directed</a:t>
            </a:r>
            <a:endParaRPr lang="en-US" altLang="zh-CN" sz="2000" dirty="0"/>
          </a:p>
        </p:txBody>
      </p:sp>
      <p:sp>
        <p:nvSpPr>
          <p:cNvPr id="4" name="QB_7_AS.296_1#f698f9f47?vja=1&amp;pid=f7c96a13a&amp;color=0,0,0&amp;vtp=1"/>
          <p:cNvSpPr/>
          <p:nvPr/>
        </p:nvSpPr>
        <p:spPr>
          <a:xfrm>
            <a:off x="722376" y="1067274"/>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句意为：这场表演由一位著名电影制作人执导，融合了现代机器人技术和中国传统舞蹈。句中已有谓语mixed，所以设空处应用非谓语动词；结合by及语境可知，direct与主语the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show之间为逻辑上的被动关系，应用过去分词形式；设空处位于句首，单词首字母应大写。故填Directed。</a:t>
            </a:r>
            <a:endParaRPr lang="en-US" altLang="zh-CN" sz="2200" dirty="0"/>
          </a:p>
        </p:txBody>
      </p:sp>
      <p:sp>
        <p:nvSpPr>
          <p:cNvPr id="5" name="QB_7_BD.297_1#26dedbad1?vja=1&amp;pid=f7c96a13a&amp;color=0,0,0&amp;vtp=1"/>
          <p:cNvSpPr/>
          <p:nvPr/>
        </p:nvSpPr>
        <p:spPr>
          <a:xfrm>
            <a:off x="722376" y="2580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298_1#26dedbad1.blank?vja=1&amp;pid=f7c96a13a&amp;color=0,0,0&amp;vpa=141&amp;vtp=1"/>
          <p:cNvSpPr/>
          <p:nvPr/>
        </p:nvSpPr>
        <p:spPr>
          <a:xfrm>
            <a:off x="1062101" y="25424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299_1#26dedbad1?vja=1&amp;pid=f7c96a13a&amp;color=0,0,0&amp;vtp=1"/>
          <p:cNvSpPr/>
          <p:nvPr/>
        </p:nvSpPr>
        <p:spPr>
          <a:xfrm>
            <a:off x="722376" y="3005188"/>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句意为：在表演中，人形机器人身着五彩服装跳秧歌——一种来自中国北方的欢快民间舞蹈。a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为固定短语，意为“一种</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”。故填a。</a:t>
            </a:r>
            <a:endParaRPr lang="en-US" altLang="zh-CN" sz="2200" dirty="0"/>
          </a:p>
        </p:txBody>
      </p:sp>
      <p:sp>
        <p:nvSpPr>
          <p:cNvPr id="8" name="QB_7_BD.300_1#84e7d78bc?vja=1&amp;pid=f7c96a13a&amp;color=0,0,0&amp;vtp=1"/>
          <p:cNvSpPr/>
          <p:nvPr/>
        </p:nvSpPr>
        <p:spPr>
          <a:xfrm>
            <a:off x="722376" y="3812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301_1#84e7d78bc.blank?vja=1&amp;pid=f7c96a13a&amp;color=0,0,0&amp;vpa=142&amp;vtp=1"/>
          <p:cNvSpPr/>
          <p:nvPr/>
        </p:nvSpPr>
        <p:spPr>
          <a:xfrm>
            <a:off x="1024001" y="377430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threw</a:t>
            </a:r>
            <a:endParaRPr lang="en-US" altLang="zh-CN" sz="2000" dirty="0"/>
          </a:p>
        </p:txBody>
      </p:sp>
      <p:sp>
        <p:nvSpPr>
          <p:cNvPr id="10" name="QB_7_AS.302_1#84e7d78bc?vja=1&amp;pid=f7c96a13a&amp;color=0,0,0&amp;vtp=1"/>
          <p:cNvSpPr/>
          <p:nvPr/>
        </p:nvSpPr>
        <p:spPr>
          <a:xfrm>
            <a:off x="722376" y="4237088"/>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句意为：这家公司2016年投身于机器人技术研究。设空处作谓语，由时间状语in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2016可知，此处应用一般过去时。故填threw。</a:t>
            </a:r>
            <a:endParaRPr lang="en-US" altLang="zh-CN" sz="2200" dirty="0"/>
          </a:p>
        </p:txBody>
      </p:sp>
      <p:sp>
        <p:nvSpPr>
          <p:cNvPr id="11" name="QB_7_BD.303_1#378095cac?vja=1&amp;pid=f7c96a13a&amp;color=0,0,0&amp;vtp=1&amp;bt=1"/>
          <p:cNvSpPr/>
          <p:nvPr/>
        </p:nvSpPr>
        <p:spPr>
          <a:xfrm>
            <a:off x="722376" y="500734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304_1#378095cac.blank?vja=1&amp;pid=f7c96a13a&amp;color=0,0,0&amp;vpa=143&amp;vtp=1"/>
          <p:cNvSpPr/>
          <p:nvPr/>
        </p:nvSpPr>
        <p:spPr>
          <a:xfrm>
            <a:off x="1062101" y="4956543"/>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serving</a:t>
            </a:r>
            <a:endParaRPr lang="en-US" altLang="zh-CN" sz="2000" dirty="0"/>
          </a:p>
        </p:txBody>
      </p:sp>
      <p:sp>
        <p:nvSpPr>
          <p:cNvPr id="13" name="QB_7_AS.305_1#378095cac?vja=1&amp;pid=f7c96a13a&amp;color=0,0,0&amp;vtp=1"/>
          <p:cNvSpPr/>
          <p:nvPr/>
        </p:nvSpPr>
        <p:spPr>
          <a:xfrm>
            <a:off x="722376" y="5359133"/>
            <a:ext cx="10753344" cy="1126364"/>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句意为：2021年，该公司的机器牛为歌手伴舞，展示了它们的舞蹈技巧。句中已有谓语showed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off，所以设空处应用非谓语形式；serve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as与主语robot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cows之间为逻辑上的主动关系，应用现在分词。故填serving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7_AS.305_1#378095cac?vja=1&amp;pid=f7c96a13a&amp;color=0,0,0&amp;vtp=1"/>
          <p:cNvSpPr/>
          <p:nvPr/>
        </p:nvSpPr>
        <p:spPr>
          <a:xfrm>
            <a:off x="722376" y="1315847"/>
            <a:ext cx="10753344" cy="3052953"/>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表示“担任，充当；起</a:t>
            </a:r>
            <a:r>
              <a:rPr lang="en-US" altLang="zh-CN" sz="2000" b="1"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作用”的常用短语</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意为“充当；起</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意为“担任某种角色；发挥某种作用”</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意为“担任某种身份或角色”</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意为“具有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功能；起</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9_1#6cc83fd11?vja=1&amp;pid=f7c96a13a&amp;color=0,0,0&amp;vtp=1&amp;bt=1"/>
          <p:cNvSpPr/>
          <p:nvPr/>
        </p:nvSpPr>
        <p:spPr>
          <a:xfrm>
            <a:off x="722376" y="196615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10_1#6cc83fd11.blank?vja=1&amp;pid=f7c96a13a&amp;color=0,0,0&amp;vpa=145&amp;vtp=1"/>
          <p:cNvSpPr/>
          <p:nvPr/>
        </p:nvSpPr>
        <p:spPr>
          <a:xfrm>
            <a:off x="1024001" y="1928052"/>
            <a:ext cx="619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joints</a:t>
            </a:r>
            <a:endParaRPr lang="en-US" altLang="zh-CN" sz="2000" dirty="0"/>
          </a:p>
        </p:txBody>
      </p:sp>
      <p:sp>
        <p:nvSpPr>
          <p:cNvPr id="4" name="QB_7_AS.311_1#6cc83fd11?vja=1&amp;pid=f7c96a13a&amp;color=0,0,0&amp;vtp=1"/>
          <p:cNvSpPr/>
          <p:nvPr/>
        </p:nvSpPr>
        <p:spPr>
          <a:xfrm>
            <a:off x="722376" y="2385886"/>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机器人结实的“关节”帮助它们在快速的舞步中完美保持平衡。设空处在句中作主语，且其前有形容词Strong修饰，故应用名词；此处joint意为“关节”，为可数名词，其前无限定词修饰，故应用名词复数形式。故填joints。</a:t>
            </a:r>
            <a:endParaRPr lang="en-US" altLang="zh-CN" sz="2200" dirty="0"/>
          </a:p>
        </p:txBody>
      </p:sp>
      <p:sp>
        <p:nvSpPr>
          <p:cNvPr id="5" name="QB_7_BD.312_1#70ae836ae?vja=1&amp;pid=f7c96a13a&amp;color=0,0,0&amp;vtp=1"/>
          <p:cNvSpPr/>
          <p:nvPr/>
        </p:nvSpPr>
        <p:spPr>
          <a:xfrm>
            <a:off x="722376" y="3574098"/>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13_1#70ae836ae.blank?vja=1&amp;pid=f7c96a13a&amp;color=0,0,0&amp;vpa=146&amp;vtp=1"/>
          <p:cNvSpPr/>
          <p:nvPr/>
        </p:nvSpPr>
        <p:spPr>
          <a:xfrm>
            <a:off x="1062101" y="3535998"/>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7_AS.314_1#70ae836ae?vja=1&amp;pid=f7c96a13a&amp;color=0,0,0&amp;vtp=1"/>
          <p:cNvSpPr/>
          <p:nvPr/>
        </p:nvSpPr>
        <p:spPr>
          <a:xfrm>
            <a:off x="722376" y="3998786"/>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句意为：导演解释道：“这种舞蹈不仅有趣——它展示了科技能为传统带来什么。”设空处引导宾语从句，且在从句中作宾语，结合句意可知，此处表示“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的事物”。故填what。</a:t>
            </a:r>
            <a:endParaRPr lang="en-US" altLang="zh-CN" sz="2200" dirty="0"/>
          </a:p>
        </p:txBody>
      </p:sp>
      <p:sp>
        <p:nvSpPr>
          <p:cNvPr id="8" name="QB_7_BD.315_1#3c5c35422?vja=1&amp;pid=f7c96a13a&amp;color=0,0,0&amp;vtp=1"/>
          <p:cNvSpPr/>
          <p:nvPr/>
        </p:nvSpPr>
        <p:spPr>
          <a:xfrm>
            <a:off x="722376" y="4805998"/>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16_1#3c5c35422.blank?vja=1&amp;pid=f7c96a13a&amp;color=0,0,0&amp;vpa=147&amp;vtp=1"/>
          <p:cNvSpPr/>
          <p:nvPr/>
        </p:nvSpPr>
        <p:spPr>
          <a:xfrm>
            <a:off x="1062101" y="4755198"/>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absorbing</a:t>
            </a:r>
            <a:endParaRPr lang="en-US" altLang="zh-CN" sz="2000" dirty="0"/>
          </a:p>
        </p:txBody>
      </p:sp>
      <p:sp>
        <p:nvSpPr>
          <p:cNvPr id="10" name="QB_7_AS.317_1#3c5c35422?vja=1&amp;pid=f7c96a13a&amp;color=0,0,0&amp;vtp=1"/>
          <p:cNvSpPr/>
          <p:nvPr/>
        </p:nvSpPr>
        <p:spPr>
          <a:xfrm>
            <a:off x="722376" y="5230686"/>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句意为：机器人引人入胜的表演令观众惊叹。设空处作定语，修饰名词performance，应用absorbing，意为“十分吸引人的；引人入胜的”。故填absorbing。</a:t>
            </a:r>
            <a:endParaRPr lang="en-US" altLang="zh-CN" sz="2200" dirty="0"/>
          </a:p>
        </p:txBody>
      </p:sp>
      <p:sp>
        <p:nvSpPr>
          <p:cNvPr id="11" name="QB_7_BD.306_1#26b496cfe?vja=1&amp;pid=f7c96a13a&amp;color=0,0,0&amp;vtp=1"/>
          <p:cNvSpPr/>
          <p:nvPr/>
        </p:nvSpPr>
        <p:spPr>
          <a:xfrm>
            <a:off x="722376" y="722186"/>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307_1#26b496cfe.blank?vja=1&amp;pid=f7c96a13a&amp;color=0,0,0&amp;vpa=144&amp;vtp=1"/>
          <p:cNvSpPr/>
          <p:nvPr/>
        </p:nvSpPr>
        <p:spPr>
          <a:xfrm>
            <a:off x="998601" y="671386"/>
            <a:ext cx="661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safely</a:t>
            </a:r>
            <a:endParaRPr lang="en-US" altLang="zh-CN" sz="2000" dirty="0"/>
          </a:p>
        </p:txBody>
      </p:sp>
      <p:sp>
        <p:nvSpPr>
          <p:cNvPr id="13" name="QB_7_AS.308_1#26b496cfe?vja=1&amp;pid=f7c96a13a&amp;color=0,0,0&amp;vtp=1"/>
          <p:cNvSpPr/>
          <p:nvPr/>
        </p:nvSpPr>
        <p:spPr>
          <a:xfrm>
            <a:off x="722376" y="1146874"/>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句意为：这些机器人通过人工智能学习舞蹈动作，并利用激光导航在不平整的舞台上安全移动。设空处作状语，修饰动词move，应用副词，意为“安全地”。故填safely。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fade">
                                      <p:cBhvr>
                                        <p:cTn id="47" dur="500"/>
                                        <p:tgtEl>
                                          <p:spTgt spid="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8_1#3af233ae1?vja=1&amp;pid=f7c96a13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19_1#3af233ae1.blank?vja=1&amp;pid=f7c96a13a&amp;color=0,0,0&amp;vpa=148&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320_1#3af233ae1?vja=1&amp;pid=f7c96a13a&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句意为：《秧BOT》这一表演得到了全国观众的赞扬，它完美融合了中国的科技进步与文化自豪感。设空处引导非限制性定语从句，先行词是The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YangBOT，指物，关系词代替先行词在从句中作主语，应用which引导该从句。故填which。</a:t>
            </a:r>
            <a:endParaRPr lang="en-US" altLang="zh-CN" sz="2200" dirty="0"/>
          </a:p>
        </p:txBody>
      </p:sp>
      <p:sp>
        <p:nvSpPr>
          <p:cNvPr id="5" name="QB_7_BD.321_1#13022fc37?vja=1&amp;pid=f7c96a13a&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22_1#13022fc37.blank?vja=1&amp;pid=f7c96a13a&amp;color=0,0,0&amp;vpa=149&amp;vtp=1"/>
          <p:cNvSpPr/>
          <p:nvPr/>
        </p:nvSpPr>
        <p:spPr>
          <a:xfrm>
            <a:off x="1189101" y="24659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23_1#13022fc37?vja=1&amp;pid=f7c96a13a&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的融合”，设空处连接并列成分technological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progress和cultural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pride。故填and。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0962d8f1.fixed?vja=1&amp;pid=d0e8a360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0962d8f1.fixed?vja=1&amp;pid=d0e8a3607&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70962d8f1.fixed?vja=1&amp;pid=d0e8a3607&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70962d8f1.fixed?vja=1&amp;pid=d0e8a360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57e48b7f6?vja=1&amp;pid=82ee072d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endParaRPr lang="en-US" altLang="zh-CN" sz="2000" dirty="0"/>
          </a:p>
        </p:txBody>
      </p:sp>
      <p:sp>
        <p:nvSpPr>
          <p:cNvPr id="3" name="QB_6_AN.23_1#57e48b7f6.blank?vja=1&amp;pid=82ee072d8&amp;color=0,0,0&amp;vpa=8&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4" name="QB_6_AS.24_1#57e48b7f6?vja=1&amp;pid=82ee072d8&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句意为：根据上下文线索，你能猜出这个新词的意思吗？be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为固定搭配，意为“根据/基于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”。分析句子结构可知，设空处在句中作状语，应用形容词based，位于句首，单词首字母应大写。故填Based。</a:t>
            </a:r>
            <a:endParaRPr lang="en-US" altLang="zh-CN" sz="2200" dirty="0"/>
          </a:p>
        </p:txBody>
      </p:sp>
      <p:sp>
        <p:nvSpPr>
          <p:cNvPr id="5" name="QB_6_BD.25_1#e8d03d8f8?vja=1&amp;pid=82ee072d8&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9.Facial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p:txBody>
      </p:sp>
      <p:sp>
        <p:nvSpPr>
          <p:cNvPr id="6" name="QB_6_AN.26_1#e8d03d8f8.blank?vja=1&amp;pid=82ee072d8&amp;color=0,0,0&amp;vpa=9&amp;vtp=1"/>
          <p:cNvSpPr/>
          <p:nvPr/>
        </p:nvSpPr>
        <p:spPr>
          <a:xfrm>
            <a:off x="6212523" y="2455545"/>
            <a:ext cx="1141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analyse</a:t>
            </a:r>
            <a:endParaRPr lang="en-US" altLang="zh-CN" sz="2000" dirty="0"/>
          </a:p>
        </p:txBody>
      </p:sp>
      <p:sp>
        <p:nvSpPr>
          <p:cNvPr id="7" name="QB_6_AS.27_1#e8d03d8f8?vja=1&amp;pid=82ee072d8&amp;color=0,0,0&amp;vtp=1"/>
          <p:cNvSpPr/>
          <p:nvPr/>
        </p:nvSpPr>
        <p:spPr>
          <a:xfrm>
            <a:off x="722376" y="330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句意为：面部识别技术凭借其分析大量数据的能力已得到广泛应用。capacity意为“能力，才能”时，其后常接不定式作后置定语，capacity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sth意为“做某事的能力”。故填to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analyse。</a:t>
            </a:r>
            <a:endParaRPr lang="en-US" altLang="zh-CN" sz="2200" dirty="0"/>
          </a:p>
        </p:txBody>
      </p:sp>
      <p:sp>
        <p:nvSpPr>
          <p:cNvPr id="8" name="QB_6_BD.28_1#a85145cb1?vja=1&amp;pid=82ee072d8&amp;color=0,0,0&amp;vtp=1"/>
          <p:cNvSpPr/>
          <p:nvPr/>
        </p:nvSpPr>
        <p:spPr>
          <a:xfrm>
            <a:off x="722376" y="41225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21st-century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000" dirty="0"/>
          </a:p>
        </p:txBody>
      </p:sp>
      <p:sp>
        <p:nvSpPr>
          <p:cNvPr id="9" name="QB_6_AN.29_1#a85145cb1.blank?vja=1&amp;pid=82ee072d8&amp;color=0,0,0&amp;vpa=10&amp;vtp=1"/>
          <p:cNvSpPr/>
          <p:nvPr/>
        </p:nvSpPr>
        <p:spPr>
          <a:xfrm>
            <a:off x="770001" y="4465447"/>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10" name="QB_6_AS.30_1#a85145cb1?vja=1&amp;pid=82ee072d8&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鉴于现在就业市场的快节奏，21世纪的员工面临着他们的父母从未经历过的挑战。设空处引导限制性定语从句，修饰先行词challenges，关系词在从句中作experienced的宾语，应用关系代词that或which引导该从句。故填that/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4_1#221ee8879?vja=1&amp;pid=0ab1ca213&amp;color=0,0,0&amp;vtp=1&amp;bt=1"/>
          <p:cNvSpPr/>
          <p:nvPr/>
        </p:nvSpPr>
        <p:spPr>
          <a:xfrm>
            <a:off x="722376" y="900000"/>
            <a:ext cx="10753344" cy="571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[辽宁重点高中联合体2025高二期末]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（锂离子电池）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disposal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molecule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chemistry.They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molecules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electrolyte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（电解质）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LiSO</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（三氟甲基亚磺酸锂）,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4_1#221ee8879?vja=1&amp;pid=0ab1ca213&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electrolyte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phosphate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（LFP）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LFP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discharged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electrolyte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threshold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charge-discharge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NMC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manganese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lithium-ion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technology.Gao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“battery-boosting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rejuvenated.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25_1#221ee8879?vja=1&amp;pid=0ab1ca213&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本文是一篇说明文。文章介绍了中国研究人员通过人工智能技术找到了一种延长锂离子电池使用寿命的方法，从而减少废旧电池数量和对新电池的需求，并展望了未来的应用前景。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6_1#a0c60bb61?vja=1&amp;pid=221ee887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7_1#a0c60bb61.bracket?vja=1&amp;pid=221ee8879&amp;color=0,0,0&amp;vpa=150&amp;vtp=1"/>
          <p:cNvSpPr/>
          <p:nvPr/>
        </p:nvSpPr>
        <p:spPr>
          <a:xfrm>
            <a:off x="62484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26_2#a0c60bb61.choices?vja=1&amp;pid=221ee887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endParaRPr lang="en-US" altLang="zh-CN" sz="2000" dirty="0"/>
          </a:p>
        </p:txBody>
      </p:sp>
      <p:sp>
        <p:nvSpPr>
          <p:cNvPr id="5" name="QC_7_AS.328_1#a0c60bb61?vja=1&amp;pid=221ee8879&amp;color=0,0,0&amp;vtp=1"/>
          <p:cNvSpPr/>
          <p:nvPr/>
        </p:nvSpPr>
        <p:spPr>
          <a:xfrm>
            <a:off x="722376" y="2839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二段首先指出废旧锂离子电池数量预计将从今年的90万吨（9亿千克）激增至2040年的2,050万吨（205亿千克），这展示了废旧锂离子电池处理压力剧增的现状，随后便介绍复旦大学的研究人员想要找到“复活”废旧电池的分子，这是下文实验的目的。因此，第二段是为了展示电池废弃物堆积的严峻问题并介绍下文实验的目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9_1#db5683780?vja=1&amp;pid=221ee887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0_1#db5683780.bracket?vja=1&amp;pid=221ee8879&amp;color=0,0,0&amp;vpa=151&amp;vtp=1"/>
          <p:cNvSpPr/>
          <p:nvPr/>
        </p:nvSpPr>
        <p:spPr>
          <a:xfrm>
            <a:off x="79629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9_2#db5683780.choices?vja=1&amp;pid=221ee887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endParaRPr lang="en-US" altLang="zh-CN" sz="2000" dirty="0"/>
          </a:p>
        </p:txBody>
      </p:sp>
      <p:sp>
        <p:nvSpPr>
          <p:cNvPr id="5" name="QC_7_AS.331_1#db5683780?vja=1&amp;pid=221ee8879&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chemistry.They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database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electrochemical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molecules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”可知，研究人员通过向人工智能模型输入电化学反应数据库，筛选出符合要求的分子，并最终确定了理想的化学物质，这属于计算机分析手段。故选A项。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2_1#e0cfb0e61?vja=1&amp;pid=221ee887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“threshold”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3_1#e0cfb0e61.bracket?vja=1&amp;pid=221ee8879&amp;color=0,0,0&amp;vpa=152&amp;vtp=1"/>
          <p:cNvSpPr/>
          <p:nvPr/>
        </p:nvSpPr>
        <p:spPr>
          <a:xfrm>
            <a:off x="8418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2_2#e0cfb0e61.choices?vja=1&amp;pid=221ee8879&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557780" algn="l"/>
                <a:tab pos="5801360" algn="l"/>
                <a:tab pos="8346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endParaRPr lang="en-US" altLang="zh-CN" sz="2000" dirty="0"/>
          </a:p>
        </p:txBody>
      </p:sp>
      <p:sp>
        <p:nvSpPr>
          <p:cNvPr id="5" name="QC_7_AS.334_1#e0cfb0e61?vja=1&amp;pid=221ee8879&amp;color=0,0,0&amp;vtp=1"/>
          <p:cNvSpPr/>
          <p:nvPr/>
        </p:nvSpPr>
        <p:spPr>
          <a:xfrm>
            <a:off x="722376" y="1696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词义猜测题。根据语境可知，that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threshold应指代上文的the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上文提到“电池在容量低于80%时被视为报废”，而画线词所在句提到，每当电池接近80%这一限值时，该团队会通过添加电解质溶液恢复电池的容量，使原本报废的电池可以几乎和新电池一样继续工作。故画线词与D项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5_1#39d185344?vja=1&amp;pid=221ee887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6_1#39d185344.bracket?vja=1&amp;pid=221ee8879&amp;color=0,0,0&amp;vpa=153&amp;vtp=1"/>
          <p:cNvSpPr/>
          <p:nvPr/>
        </p:nvSpPr>
        <p:spPr>
          <a:xfrm>
            <a:off x="62881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5_2#39d185344.choices?vja=1&amp;pid=221ee887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endParaRPr lang="en-US" altLang="zh-CN" sz="2000" dirty="0"/>
          </a:p>
        </p:txBody>
      </p:sp>
      <p:sp>
        <p:nvSpPr>
          <p:cNvPr id="5" name="QC_7_AS.337_1#39d185344?vja=1&amp;pid=221ee8879&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推理判断题。根据最后一段中的“Fudan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commercialise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technology.”可知，复旦大学正与一家电池材料制造商合作以推进该技术的商业化，而此前该技术仍处于实验阶段，尚未进入市场。由此可推知，该技术进入市场并实现商业化需要商业合作。故选B项。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7_2#39d185344?vja=1&amp;pid=221ee8879&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7_AS.337_3#39d185344?vja=1&amp;pid=221ee8879&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44368" y="1384124"/>
            <a:ext cx="6309360" cy="3739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8_1#047d72498?vja=1&amp;pid=774fc7baf&amp;color=0,0,0&amp;vtp=1&amp;bt=1"/>
          <p:cNvSpPr/>
          <p:nvPr/>
        </p:nvSpPr>
        <p:spPr>
          <a:xfrm>
            <a:off x="722376" y="896113"/>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Swedish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cardiac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心搏骤停）.</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ambulances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EMADE.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（无人机）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swiftly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defibrillator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cardiac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Mustafa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（脉搏）,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bystander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8_1#047d72498?vja=1&amp;pid=774fc7baf&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ambulance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ambulance.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339_1#047d72498?vja=1&amp;pid=774fc7baf&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本文是一篇记叙文。文章讲述EMADE无人驾驶飞机及时将自动体外除颤器（AED）送达现场，帮助一位心搏骤停的老人成功转危为安的故事。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454ca7b2?vja=1&amp;pid=cf524d8a2&amp;color=0,0,0&amp;vtp=1&amp;bt=1"/>
          <p:cNvSpPr/>
          <p:nvPr/>
        </p:nvSpPr>
        <p:spPr>
          <a:xfrm>
            <a:off x="722376" y="896112"/>
            <a:ext cx="10753344" cy="1084707"/>
          </a:xfrm>
          <a:prstGeom prst="rect">
            <a:avLst/>
          </a:prstGeom>
          <a:noFill/>
        </p:spPr>
        <p:txBody>
          <a:bodyPr wrap="square" lIns="0" tIns="0" rIns="0" bIns="0" rtlCol="0" anchor="t"/>
          <a:lstStyle/>
          <a:p>
            <a:pPr algn="l">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2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1.我沉默了一段时间，但最后我勇敢地向他提出了一个问题。</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2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speak,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bravely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 ________ ___ 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32_1#c454ca7b2.blank?vja=1&amp;pid=cf524d8a2&amp;color=0,0,0&amp;vpa=11&amp;vtp=1"/>
          <p:cNvSpPr/>
          <p:nvPr/>
        </p:nvSpPr>
        <p:spPr>
          <a:xfrm>
            <a:off x="6705664" y="1589024"/>
            <a:ext cx="38100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5" name="QB_6_AN.33_1#c454ca7b2.blank?vja=1&amp;pid=cf524d8a2&amp;color=0,0,0&amp;vpa=12&amp;vtp=1"/>
          <p:cNvSpPr/>
          <p:nvPr/>
        </p:nvSpPr>
        <p:spPr>
          <a:xfrm>
            <a:off x="7378764" y="1601724"/>
            <a:ext cx="169863"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B_6_AN.34_1#c454ca7b2.blank?vja=1&amp;pid=cf524d8a2&amp;color=0,0,0&amp;vpa=13&amp;vtp=1"/>
          <p:cNvSpPr/>
          <p:nvPr/>
        </p:nvSpPr>
        <p:spPr>
          <a:xfrm>
            <a:off x="7823264" y="1589024"/>
            <a:ext cx="915988"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question</a:t>
            </a:r>
            <a:endParaRPr lang="en-US" altLang="zh-CN" sz="2000" dirty="0"/>
          </a:p>
        </p:txBody>
      </p:sp>
      <p:sp>
        <p:nvSpPr>
          <p:cNvPr id="7" name="QB_6_AN.35_1#c454ca7b2.blank?vja=1&amp;pid=cf524d8a2&amp;color=0,0,0&amp;vpa=14&amp;vtp=1"/>
          <p:cNvSpPr/>
          <p:nvPr/>
        </p:nvSpPr>
        <p:spPr>
          <a:xfrm>
            <a:off x="8991664" y="1601724"/>
            <a:ext cx="25400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B_6_AN.36_1#c454ca7b2.blank?vja=1&amp;pid=cf524d8a2&amp;color=0,0,0&amp;vpa=15&amp;vtp=1"/>
          <p:cNvSpPr/>
          <p:nvPr/>
        </p:nvSpPr>
        <p:spPr>
          <a:xfrm>
            <a:off x="9525064" y="1601724"/>
            <a:ext cx="45085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p:txBody>
      </p:sp>
      <p:sp>
        <p:nvSpPr>
          <p:cNvPr id="9" name="QB_6_BD.37_1#8f3a4e8c5?vja=1&amp;pid=cf524d8a2&amp;color=0,0,0&amp;vtp=1"/>
          <p:cNvSpPr/>
          <p:nvPr/>
        </p:nvSpPr>
        <p:spPr>
          <a:xfrm>
            <a:off x="722376" y="2024761"/>
            <a:ext cx="10753344" cy="1084707"/>
          </a:xfrm>
          <a:prstGeom prst="rect">
            <a:avLst/>
          </a:prstGeom>
          <a:noFill/>
        </p:spPr>
        <p:txBody>
          <a:bodyPr wrap="square" lIns="0" tIns="0" rIns="0" bIns="0" rtlCol="0" anchor="t"/>
          <a:lstStyle/>
          <a:p>
            <a:pPr algn="l">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2.自动驾驶汽车可以学习与我们相同的驾驶模式，并且可以根据信息作出判断。</a:t>
            </a:r>
            <a:endParaRPr lang="en-US" altLang="zh-CN" sz="2000" dirty="0"/>
          </a:p>
          <a:p>
            <a:pPr algn="just">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10" name="QB_6_AN.38_1#8f3a4e8c5.blank?vja=1&amp;pid=cf524d8a2&amp;color=0,0,0&amp;vpa=16&amp;vtp=1"/>
          <p:cNvSpPr/>
          <p:nvPr/>
        </p:nvSpPr>
        <p:spPr>
          <a:xfrm>
            <a:off x="10189591" y="2358517"/>
            <a:ext cx="606425"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11" name="QB_6_AN.39_1#8f3a4e8c5.blank?vja=1&amp;pid=cf524d8a2&amp;color=0,0,0&amp;vpa=17&amp;vtp=1"/>
          <p:cNvSpPr/>
          <p:nvPr/>
        </p:nvSpPr>
        <p:spPr>
          <a:xfrm>
            <a:off x="11179239" y="2358517"/>
            <a:ext cx="169863"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2" name="QB_6_AN.40_1#8f3a4e8c5.blank?vja=1&amp;pid=cf524d8a2&amp;color=0,0,0&amp;vpa=18&amp;vtp=1"/>
          <p:cNvSpPr/>
          <p:nvPr/>
        </p:nvSpPr>
        <p:spPr>
          <a:xfrm>
            <a:off x="770001" y="2717673"/>
            <a:ext cx="1127125"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judgement</a:t>
            </a:r>
            <a:endParaRPr lang="en-US" altLang="zh-CN" sz="2000" dirty="0"/>
          </a:p>
        </p:txBody>
      </p:sp>
      <p:sp>
        <p:nvSpPr>
          <p:cNvPr id="13" name="QO_6_BD.41_1#1d7a69986?vja=1&amp;pid=cf524d8a2&amp;color=0,0,0&amp;vtp=1"/>
          <p:cNvSpPr/>
          <p:nvPr/>
        </p:nvSpPr>
        <p:spPr>
          <a:xfrm>
            <a:off x="722376" y="3142361"/>
            <a:ext cx="10753344" cy="1084707"/>
          </a:xfrm>
          <a:prstGeom prst="rect">
            <a:avLst/>
          </a:prstGeom>
          <a:noFill/>
        </p:spPr>
        <p:txBody>
          <a:bodyPr wrap="square" lIns="0" tIns="0" rIns="0" bIns="0" rtlCol="0" anchor="t"/>
          <a:lstStyle/>
          <a:p>
            <a:pPr algn="l">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3.报告发现，年轻人认为如果他们没能快速回复社交媒体的帖子，他们的友谊可能会受到威胁。</a:t>
            </a:r>
            <a:endParaRPr lang="en-US" altLang="zh-CN" sz="2000" dirty="0"/>
          </a:p>
          <a:p>
            <a:pPr algn="just">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endParaRPr lang="en-US" altLang="zh-CN" sz="2000" dirty="0"/>
          </a:p>
        </p:txBody>
      </p:sp>
      <p:sp>
        <p:nvSpPr>
          <p:cNvPr id="14" name="QO_6_AN.42_1#1d7a69986?vja=1&amp;pid=cf524d8a2&amp;color=0,0,0&amp;vtp=1"/>
          <p:cNvSpPr/>
          <p:nvPr/>
        </p:nvSpPr>
        <p:spPr>
          <a:xfrm>
            <a:off x="722376" y="4255897"/>
            <a:ext cx="10753344" cy="340995"/>
          </a:xfrm>
          <a:prstGeom prst="rect">
            <a:avLst/>
          </a:prstGeom>
          <a:noFill/>
        </p:spPr>
        <p:txBody>
          <a:bodyPr wrap="square" lIns="0" tIns="0" rIns="0" bIns="0" rtlCol="0" anchor="t"/>
          <a:lstStyle/>
          <a:p>
            <a:pPr algn="l">
              <a:lnSpc>
                <a:spcPct val="122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risk/under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threat</a:t>
            </a:r>
            <a:endParaRPr lang="en-US" altLang="zh-CN" sz="2000" dirty="0"/>
          </a:p>
        </p:txBody>
      </p:sp>
      <p:sp>
        <p:nvSpPr>
          <p:cNvPr id="15" name="QB_6_BD.43_1#a7e354bfa?vja=1&amp;pid=cf524d8a2&amp;color=0,0,0&amp;vtp=1"/>
          <p:cNvSpPr/>
          <p:nvPr/>
        </p:nvSpPr>
        <p:spPr>
          <a:xfrm>
            <a:off x="722376" y="4628261"/>
            <a:ext cx="10753344" cy="712851"/>
          </a:xfrm>
          <a:prstGeom prst="rect">
            <a:avLst/>
          </a:prstGeom>
          <a:noFill/>
        </p:spPr>
        <p:txBody>
          <a:bodyPr wrap="square" lIns="0" tIns="0" rIns="0" bIns="0" rtlCol="0" anchor="t"/>
          <a:lstStyle/>
          <a:p>
            <a:pPr algn="l">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4.尽管我不情愿，但我别无选择，只能洗碗。</a:t>
            </a:r>
            <a:endParaRPr lang="en-US" altLang="zh-CN" sz="2000" dirty="0"/>
          </a:p>
          <a:p>
            <a:pPr algn="l">
              <a:lnSpc>
                <a:spcPct val="122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6" name="QB_6_AN.44_1#a7e354bfa.blank?vja=1&amp;pid=cf524d8a2&amp;color=0,0,0&amp;vpa=19&amp;vtp=1"/>
          <p:cNvSpPr/>
          <p:nvPr/>
        </p:nvSpPr>
        <p:spPr>
          <a:xfrm>
            <a:off x="3252851" y="4962017"/>
            <a:ext cx="423863"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7" name="QB_6_AN.45_1#a7e354bfa.blank?vja=1&amp;pid=cf524d8a2&amp;color=0,0,0&amp;vpa=20&amp;vtp=1"/>
          <p:cNvSpPr/>
          <p:nvPr/>
        </p:nvSpPr>
        <p:spPr>
          <a:xfrm>
            <a:off x="4002151" y="4962017"/>
            <a:ext cx="31115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endParaRPr lang="en-US" altLang="zh-CN" sz="2000" dirty="0"/>
          </a:p>
        </p:txBody>
      </p:sp>
      <p:sp>
        <p:nvSpPr>
          <p:cNvPr id="18" name="QB_6_AN.46_1#a7e354bfa.blank?vja=1&amp;pid=cf524d8a2&amp;color=0,0,0&amp;vpa=21&amp;vtp=1"/>
          <p:cNvSpPr/>
          <p:nvPr/>
        </p:nvSpPr>
        <p:spPr>
          <a:xfrm>
            <a:off x="4624451" y="4962017"/>
            <a:ext cx="719138"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sz="2000" dirty="0"/>
          </a:p>
        </p:txBody>
      </p:sp>
      <p:sp>
        <p:nvSpPr>
          <p:cNvPr id="19" name="QB_6_AN.47_1#a7e354bfa.blank?vja=1&amp;pid=cf524d8a2&amp;color=0,0,0&amp;vpa=22&amp;vtp=1"/>
          <p:cNvSpPr/>
          <p:nvPr/>
        </p:nvSpPr>
        <p:spPr>
          <a:xfrm>
            <a:off x="5627751" y="4962017"/>
            <a:ext cx="38100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20" name="QB_6_AN.48_1#a7e354bfa.blank?vja=1&amp;pid=cf524d8a2&amp;color=0,0,0&amp;vpa=23&amp;vtp=1"/>
          <p:cNvSpPr/>
          <p:nvPr/>
        </p:nvSpPr>
        <p:spPr>
          <a:xfrm>
            <a:off x="6262751" y="4962017"/>
            <a:ext cx="254000"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1" name="QB_6_AN.49_1#a7e354bfa.blank?vja=1&amp;pid=cf524d8a2&amp;color=0,0,0&amp;vpa=24&amp;vtp=1"/>
          <p:cNvSpPr/>
          <p:nvPr/>
        </p:nvSpPr>
        <p:spPr>
          <a:xfrm>
            <a:off x="6758051" y="4962017"/>
            <a:ext cx="903288"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wash/do</a:t>
            </a:r>
            <a:endParaRPr lang="en-US" altLang="zh-CN" sz="2000" dirty="0"/>
          </a:p>
        </p:txBody>
      </p:sp>
      <p:sp>
        <p:nvSpPr>
          <p:cNvPr id="22" name="QB_6_AN.50_1#a7e354bfa.blank?vja=1&amp;pid=cf524d8a2&amp;color=0,0,0&amp;vpa=25&amp;vtp=1"/>
          <p:cNvSpPr/>
          <p:nvPr/>
        </p:nvSpPr>
        <p:spPr>
          <a:xfrm>
            <a:off x="7913751" y="4962017"/>
            <a:ext cx="366713"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3" name="QB_6_AN.51_1#a7e354bfa.blank?vja=1&amp;pid=cf524d8a2&amp;color=0,0,0&amp;vpa=26&amp;vtp=1"/>
          <p:cNvSpPr/>
          <p:nvPr/>
        </p:nvSpPr>
        <p:spPr>
          <a:xfrm>
            <a:off x="8574151" y="4962017"/>
            <a:ext cx="690563" cy="344297"/>
          </a:xfrm>
          <a:prstGeom prst="rect">
            <a:avLst/>
          </a:prstGeom>
          <a:noFill/>
        </p:spPr>
        <p:txBody>
          <a:bodyPr wrap="none" lIns="0" tIns="0" rIns="0" bIns="0" rtlCol="0" anchor="t"/>
          <a:lstStyle/>
          <a:p>
            <a:pPr algn="ctr">
              <a:lnSpc>
                <a:spcPct val="122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dishes</a:t>
            </a:r>
            <a:endParaRPr lang="en-US" altLang="zh-CN" sz="2000" dirty="0"/>
          </a:p>
        </p:txBody>
      </p:sp>
      <p:sp>
        <p:nvSpPr>
          <p:cNvPr id="24" name="QB_6_AS.52_1#a7e354bfa?vja=1&amp;pid=cf524d8a2&amp;color=0,0,0&amp;vtp=1"/>
          <p:cNvSpPr/>
          <p:nvPr/>
        </p:nvSpPr>
        <p:spPr>
          <a:xfrm>
            <a:off x="722376" y="5414010"/>
            <a:ext cx="10753344" cy="753618"/>
          </a:xfrm>
          <a:prstGeom prst="rect">
            <a:avLst/>
          </a:prstGeom>
          <a:noFill/>
        </p:spPr>
        <p:txBody>
          <a:bodyPr wrap="square" lIns="0" tIns="0" rIns="0" bIns="0" rtlCol="0" anchor="t"/>
          <a:lstStyle/>
          <a:p>
            <a:pPr algn="just">
              <a:lnSpc>
                <a:spcPct val="122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sth意为“别无选择只能做某事”。根据前文中的was可知，此处应用一般过去时。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4" grpId="0" animBg="1" build="p"/>
      <p:bldP spid="16" grpId="0" animBg="1" build="p"/>
      <p:bldP spid="17" grpId="0" animBg="1" build="p"/>
      <p:bldP spid="18" grpId="0" animBg="1" build="p"/>
      <p:bldP spid="19" grpId="0" animBg="1" build="p"/>
      <p:bldP spid="20" grpId="0" animBg="1" build="p"/>
      <p:bldP spid="21" grpId="0" animBg="1" build="p"/>
      <p:bldP spid="22" grpId="0" animBg="1" build="p"/>
      <p:bldP spid="23" grpId="0" animBg="1" build="p"/>
      <p:bldP spid="24"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0_1#bc410f5f4.choices?vja=1&amp;pid=047d72498&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B.conflict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endParaRPr lang="en-US" altLang="zh-CN" sz="2000" dirty="0"/>
          </a:p>
        </p:txBody>
      </p:sp>
      <p:sp>
        <p:nvSpPr>
          <p:cNvPr id="3" name="QC_7_AN.341_1#bc410f5f4.bracket?vja=1&amp;pid=047d72498&amp;color=0,0,0&amp;vpa=15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2_1#bc410f5f4?vja=1&amp;pid=047d72498&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根据语境可知，此处指第一段提到的事件。incident意为“事件”，故选C项。</a:t>
            </a:r>
            <a:endParaRPr lang="en-US" altLang="zh-CN" sz="2200" dirty="0"/>
          </a:p>
        </p:txBody>
      </p:sp>
      <p:sp>
        <p:nvSpPr>
          <p:cNvPr id="5" name="QC_7_BD.343_1#74b9b35c8.choices?vja=1&amp;pid=047d72498&amp;color=0,0,0&amp;vtp=1"/>
          <p:cNvSpPr/>
          <p:nvPr/>
        </p:nvSpPr>
        <p:spPr>
          <a:xfrm>
            <a:off x="722376" y="16637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B.backyard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.driveway</a:t>
            </a:r>
            <a:endParaRPr lang="en-US" altLang="zh-CN" sz="2000" dirty="0"/>
          </a:p>
        </p:txBody>
      </p:sp>
      <p:sp>
        <p:nvSpPr>
          <p:cNvPr id="6" name="QC_7_AN.344_1#74b9b35c8.bracket?vja=1&amp;pid=047d72498&amp;color=0,0,0&amp;vpa=155&amp;vtp=1"/>
          <p:cNvSpPr/>
          <p:nvPr/>
        </p:nvSpPr>
        <p:spPr>
          <a:xfrm>
            <a:off x="1176401" y="16637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45_1#74b9b35c8?vja=1&amp;pid=047d72498&amp;color=0,0,0&amp;vtp=1"/>
          <p:cNvSpPr/>
          <p:nvPr/>
        </p:nvSpPr>
        <p:spPr>
          <a:xfrm>
            <a:off x="722376" y="20905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driveway可知，此处表示他正在自己的车道上清理积雪。故选D项。</a:t>
            </a:r>
            <a:endParaRPr lang="en-US" altLang="zh-CN" sz="2200" dirty="0"/>
          </a:p>
        </p:txBody>
      </p:sp>
      <p:sp>
        <p:nvSpPr>
          <p:cNvPr id="8" name="QC_7_BD.346_1#0d45e9dc7.choices?vja=1&amp;pid=047d72498&amp;color=0,0,0&amp;vtp=1"/>
          <p:cNvSpPr/>
          <p:nvPr/>
        </p:nvSpPr>
        <p:spPr>
          <a:xfrm>
            <a:off x="722376" y="28977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B.gradually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C.exactly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endParaRPr lang="en-US" altLang="zh-CN" sz="2000" dirty="0"/>
          </a:p>
        </p:txBody>
      </p:sp>
      <p:sp>
        <p:nvSpPr>
          <p:cNvPr id="9" name="QC_7_AN.347_1#0d45e9dc7.bracket?vja=1&amp;pid=047d72498&amp;color=0,0,0&amp;vpa=156&amp;vtp=1"/>
          <p:cNvSpPr/>
          <p:nvPr/>
        </p:nvSpPr>
        <p:spPr>
          <a:xfrm>
            <a:off x="1176401" y="28977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48_1#0d45e9dc7?vja=1&amp;pid=047d72498&amp;color=0,0,0&amp;vtp=1"/>
          <p:cNvSpPr/>
          <p:nvPr/>
        </p:nvSpPr>
        <p:spPr>
          <a:xfrm>
            <a:off x="722376" y="3280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根据语境和常识可知，此处说的是通常的情况，故选D项。</a:t>
            </a:r>
            <a:endParaRPr lang="en-US" altLang="zh-CN" sz="2200" dirty="0"/>
          </a:p>
        </p:txBody>
      </p:sp>
      <p:sp>
        <p:nvSpPr>
          <p:cNvPr id="11" name="QC_7_BD.349_1#218d8dbbc.choices?vja=1&amp;pid=047d72498&amp;color=0,0,0&amp;vtp=1"/>
          <p:cNvSpPr/>
          <p:nvPr/>
        </p:nvSpPr>
        <p:spPr>
          <a:xfrm>
            <a:off x="722376" y="36703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B.offer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C.stop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a:t>
            </a:r>
            <a:endParaRPr lang="en-US" altLang="zh-CN" sz="2000" dirty="0"/>
          </a:p>
        </p:txBody>
      </p:sp>
      <p:sp>
        <p:nvSpPr>
          <p:cNvPr id="12" name="QC_7_AN.350_1#218d8dbbc.bracket?vja=1&amp;pid=047d72498&amp;color=0,0,0&amp;vpa=157&amp;vtp=1"/>
          <p:cNvSpPr/>
          <p:nvPr/>
        </p:nvSpPr>
        <p:spPr>
          <a:xfrm>
            <a:off x="1176401" y="36703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51_1#218d8dbbc?vja=1&amp;pid=047d72498&amp;color=0,0,0&amp;vtp=1"/>
          <p:cNvSpPr/>
          <p:nvPr/>
        </p:nvSpPr>
        <p:spPr>
          <a:xfrm>
            <a:off x="722376" y="40971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根据下文提到救护车有时无法在这么短的时间赶到现场可知，在这种情况下，人们通常有大约十分钟的时间去寻求帮助。seek意为“（向人）寻求，请求”，故选A项。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2_1#ed144e321.choices?vja=1&amp;pid=047d72498&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.influential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B.immediate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C.impressive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endParaRPr lang="en-US" altLang="zh-CN" sz="2000" dirty="0"/>
          </a:p>
        </p:txBody>
      </p:sp>
      <p:sp>
        <p:nvSpPr>
          <p:cNvPr id="3" name="QC_7_AN.353_1#ed144e321.bracket?vja=1&amp;pid=047d72498&amp;color=0,0,0&amp;vpa=15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54_1#ed144e321?vja=1&amp;pid=047d72498&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根据空前的Luckily并结合选项可知，此处表示有人立即拨打了紧急服务电话。immediate意为“立即的”，故选B项。influential意为“有影响力的”；impressive意为“给人深刻印象的”；inspiring意为“鼓舞人心的”。</a:t>
            </a:r>
            <a:endParaRPr lang="en-US" altLang="zh-CN" sz="2200" dirty="0"/>
          </a:p>
        </p:txBody>
      </p:sp>
      <p:sp>
        <p:nvSpPr>
          <p:cNvPr id="5" name="QC_7_BD.355_1#e1da9aefe.choices?vja=1&amp;pid=047d72498&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.energy-efficient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B.life-saving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C.cost-effective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.family-centred</a:t>
            </a:r>
            <a:endParaRPr lang="en-US" altLang="zh-CN" sz="2000" dirty="0"/>
          </a:p>
        </p:txBody>
      </p:sp>
      <p:sp>
        <p:nvSpPr>
          <p:cNvPr id="6" name="QC_7_AN.356_1#e1da9aefe.bracket?vja=1&amp;pid=047d72498&amp;color=0,0,0&amp;vpa=159&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57_1#e1da9aefe?vja=1&amp;pid=047d72498&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swiftly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defibrillator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cardiac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arrest”可知，这是一个能够挽救生命的创新型项目。故选B项。energy-efficient意为“节省能源的”；cost-effective意为“有成本效益的”；family-centred意为“以家庭为中心的”。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8_1#415eb366f.choices?vja=1&amp;pid=047d72498&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B.ambulance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C.scene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endParaRPr lang="en-US" altLang="zh-CN" sz="2000" dirty="0"/>
          </a:p>
        </p:txBody>
      </p:sp>
      <p:sp>
        <p:nvSpPr>
          <p:cNvPr id="3" name="QC_7_AN.359_1#415eb366f.bracket?vja=1&amp;pid=047d72498&amp;color=0,0,0&amp;vpa=16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0_1#415eb366f?vja=1&amp;pid=047d72498&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ambulances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time和下文中的“something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AED”可知，救护车有时无法在短时间内赶到现场，而该项目是将自动体外除颤器通过无人机运送到救治现场。scene意为“现场”，故选C项。</a:t>
            </a:r>
            <a:endParaRPr lang="en-US" altLang="zh-CN" sz="2200" dirty="0"/>
          </a:p>
        </p:txBody>
      </p:sp>
      <p:sp>
        <p:nvSpPr>
          <p:cNvPr id="5" name="QC_7_BD.361_1#d288487e7.choices?vja=1&amp;pid=047d72498&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B.purchase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C.delivery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endParaRPr lang="en-US" altLang="zh-CN" sz="2000" dirty="0"/>
          </a:p>
        </p:txBody>
      </p:sp>
      <p:sp>
        <p:nvSpPr>
          <p:cNvPr id="6" name="QC_7_AN.362_1#d288487e7.bracket?vja=1&amp;pid=047d72498&amp;color=0,0,0&amp;vpa=161&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3_1#d288487e7?vja=1&amp;pid=047d72498&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swiftly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defibrillator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（AED）</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”可知，此处表示从发出警报到无人机将救治设备安全送达仅花了三分钟多一点的时间。delivery意为“递送；传送”，故选C项。</a:t>
            </a:r>
            <a:endParaRPr lang="en-US" altLang="zh-CN" sz="2200" dirty="0"/>
          </a:p>
        </p:txBody>
      </p:sp>
      <p:sp>
        <p:nvSpPr>
          <p:cNvPr id="8" name="QC_7_BD.364_1#056bd89cc.choices?vja=1&amp;pid=047d72498&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endParaRPr lang="en-US" altLang="zh-CN" sz="2000" dirty="0"/>
          </a:p>
        </p:txBody>
      </p:sp>
      <p:sp>
        <p:nvSpPr>
          <p:cNvPr id="9" name="QC_7_AN.365_1#056bd89cc.bracket?vja=1&amp;pid=047d72498&amp;color=0,0,0&amp;vpa=162&amp;vtp=1"/>
          <p:cNvSpPr/>
          <p:nvPr/>
        </p:nvSpPr>
        <p:spPr>
          <a:xfrm>
            <a:off x="1176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6_1#056bd89cc?vja=1&amp;pid=047d72498&amp;color=0,0,0&amp;vtp=1"/>
          <p:cNvSpPr/>
          <p:nvPr/>
        </p:nvSpPr>
        <p:spPr>
          <a:xfrm>
            <a:off x="722376" y="4922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help可知，这位医生是开车偶然路过。by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chance意为“偶然地；意外地”，故选B项。on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purpose意为“故意地”；without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delay意为“立刻”。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7_1#251f286c2.choices?vja=1&amp;pid=047d72498&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C.struggled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.collapsed</a:t>
            </a:r>
            <a:endParaRPr lang="en-US" altLang="zh-CN" sz="2000" dirty="0"/>
          </a:p>
        </p:txBody>
      </p:sp>
      <p:sp>
        <p:nvSpPr>
          <p:cNvPr id="3" name="QC_7_AN.368_1#251f286c2.bracket?vja=1&amp;pid=047d72498&amp;color=0,0,0&amp;vpa=163&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69_1#251f286c2?vja=1&amp;pid=047d72498&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根据上文可知，这位老人是在车道上清理积雪时心搏骤停，所以应是晕倒在车道上。collapse在此处意为“晕倒；突然倒下”，故选D项。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collapse熟词生义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.（突然）倒塌，坍塌</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.（尤指因病重而）倒下，昏倒，晕倒；突然失败；崩溃；瓦解</a:t>
            </a:r>
            <a:endParaRPr lang="en-US" altLang="zh-CN" sz="2200" dirty="0"/>
          </a:p>
        </p:txBody>
      </p:sp>
      <p:sp>
        <p:nvSpPr>
          <p:cNvPr id="5" name="QC_7_BD.370_1#3fa1bb83b.choices?vja=1&amp;pid=047d72498&amp;color=0,0,0&amp;vtp=1"/>
          <p:cNvSpPr/>
          <p:nvPr/>
        </p:nvSpPr>
        <p:spPr>
          <a:xfrm>
            <a:off x="722376" y="3266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B.performing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C.explaining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endParaRPr lang="en-US" altLang="zh-CN" sz="2000" dirty="0"/>
          </a:p>
        </p:txBody>
      </p:sp>
      <p:sp>
        <p:nvSpPr>
          <p:cNvPr id="6" name="QC_7_AN.371_1#3fa1bb83b.bracket?vja=1&amp;pid=047d72498&amp;color=0,0,0&amp;vpa=164&amp;vtp=1"/>
          <p:cNvSpPr/>
          <p:nvPr/>
        </p:nvSpPr>
        <p:spPr>
          <a:xfrm>
            <a:off x="1294003" y="3266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2_1#3fa1bb83b?vja=1&amp;pid=047d72498&amp;color=0,0,0&amp;vtp=1"/>
          <p:cNvSpPr/>
          <p:nvPr/>
        </p:nvSpPr>
        <p:spPr>
          <a:xfrm>
            <a:off x="722376" y="3690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pulse可知，此处是指这位医生给晕倒的老人进行心肺复苏术。perform意为“实施；执行”。故选B项。</a:t>
            </a:r>
            <a:endParaRPr lang="en-US" altLang="zh-CN" sz="2200" dirty="0"/>
          </a:p>
        </p:txBody>
      </p:sp>
      <p:sp>
        <p:nvSpPr>
          <p:cNvPr id="8" name="QC_7_BD.373_1#5962905f7.choices?vja=1&amp;pid=047d72498&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B.imagined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C.remembered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endParaRPr lang="en-US" altLang="zh-CN" sz="2000" dirty="0"/>
          </a:p>
        </p:txBody>
      </p:sp>
      <p:sp>
        <p:nvSpPr>
          <p:cNvPr id="9" name="QC_7_AN.374_1#5962905f7.bracket?vja=1&amp;pid=047d72498&amp;color=0,0,0&amp;vpa=165&amp;vtp=1"/>
          <p:cNvSpPr/>
          <p:nvPr/>
        </p:nvSpPr>
        <p:spPr>
          <a:xfrm>
            <a:off x="1303401" y="449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5_1#5962905f7?vja=1&amp;pid=047d72498&amp;color=0,0,0&amp;vtp=1"/>
          <p:cNvSpPr/>
          <p:nvPr/>
        </p:nvSpPr>
        <p:spPr>
          <a:xfrm>
            <a:off x="722376" y="4922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AED”可知，这位医生注意到一架无人机带着自动体外除颤器正飞在自己的上方。故选A项。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6_1#fec18171d.choices?vja=1&amp;pid=047d72498&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.dragged</a:t>
            </a:r>
            <a:endParaRPr lang="en-US" altLang="zh-CN" sz="2000" dirty="0"/>
          </a:p>
        </p:txBody>
      </p:sp>
      <p:sp>
        <p:nvSpPr>
          <p:cNvPr id="3" name="QC_7_AN.377_1#fec18171d.bracket?vja=1&amp;pid=047d72498&amp;color=0,0,0&amp;vpa=166&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8_1#fec18171d?vja=1&amp;pid=047d72498&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ambulance和常识可知，此处指救护车迅速把晕倒的老人送往医院。rush意为“紧急把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送往某处”，故选A项。</a:t>
            </a:r>
            <a:endParaRPr lang="en-US" altLang="zh-CN" sz="2200" dirty="0"/>
          </a:p>
        </p:txBody>
      </p:sp>
      <p:sp>
        <p:nvSpPr>
          <p:cNvPr id="5" name="QC_7_BD.379_1#2f3047cea.choices?vja=1&amp;pid=047d72498&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B.realistic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C.popular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endParaRPr lang="en-US" altLang="zh-CN" sz="2000" dirty="0"/>
          </a:p>
        </p:txBody>
      </p:sp>
      <p:sp>
        <p:nvSpPr>
          <p:cNvPr id="6" name="QC_7_AN.380_1#2f3047cea.bracket?vja=1&amp;pid=047d72498&amp;color=0,0,0&amp;vpa=167&amp;vtp=1"/>
          <p:cNvSpPr/>
          <p:nvPr/>
        </p:nvSpPr>
        <p:spPr>
          <a:xfrm>
            <a:off x="1303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1_1#2f3047cea?vja=1&amp;pid=047d72498&amp;color=0,0,0&amp;vtp=1"/>
          <p:cNvSpPr/>
          <p:nvPr/>
        </p:nvSpPr>
        <p:spPr>
          <a:xfrm>
            <a:off x="722376" y="2535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根据下文中的needs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everywhere可知，此处表示这是一项真正有用的技术，故选D项。</a:t>
            </a:r>
            <a:endParaRPr lang="en-US" altLang="zh-CN" sz="2200" dirty="0"/>
          </a:p>
        </p:txBody>
      </p:sp>
      <p:sp>
        <p:nvSpPr>
          <p:cNvPr id="8" name="QC_7_BD.382_1#c3c71abec.choices?vja=1&amp;pid=047d72498&amp;color=0,0,0&amp;vtp=1"/>
          <p:cNvSpPr/>
          <p:nvPr/>
        </p:nvSpPr>
        <p:spPr>
          <a:xfrm>
            <a:off x="722376" y="3342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B.inquiry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C.recovery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endParaRPr lang="en-US" altLang="zh-CN" sz="2000" dirty="0"/>
          </a:p>
        </p:txBody>
      </p:sp>
      <p:sp>
        <p:nvSpPr>
          <p:cNvPr id="9" name="QC_7_AN.383_1#c3c71abec.bracket?vja=1&amp;pid=047d72498&amp;color=0,0,0&amp;vpa=168&amp;vtp=1"/>
          <p:cNvSpPr/>
          <p:nvPr/>
        </p:nvSpPr>
        <p:spPr>
          <a:xfrm>
            <a:off x="1303401" y="3342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4_1#c3c71abec?vja=1&amp;pid=047d72498&amp;color=0,0,0&amp;vtp=1"/>
          <p:cNvSpPr/>
          <p:nvPr/>
        </p:nvSpPr>
        <p:spPr>
          <a:xfrm>
            <a:off x="722376" y="3725482"/>
            <a:ext cx="10914063"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根据下文中的returned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home并结合选项可知，这位老人已经完全康复并回家了。故选C项。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c5d17fe9.fixed?vja=1&amp;pid=b4975c38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bc5d17fe9.fixed?vja=1&amp;pid=b4975c38f&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bc5d17fe9.fixed?vja=1&amp;pid=b4975c38f&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5_1#a67dafcb8?vja=1&amp;pid=5bd5884fb&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metaphor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（隐喻）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Buckle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trebling—where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5_1#a67dafcb8?vja=1&amp;pid=5bd5884fb&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geometry.Three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triangle.Therefore,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86_1#a67dafcb8?vja=1&amp;pid=5bd5884fb&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本文是一篇议论文。文章介绍了数学家莎拉·哈特的著作《昔日盛世》，该书通过大量实例，揭示了文学作品中隐藏的数学规律，并探讨了数学对文学结构的深刻影响。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7_1#427106de6?vja=1&amp;pid=a67dafcb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8_1#427106de6.bracket?vja=1&amp;pid=a67dafcb8&amp;color=0,0,0&amp;vpa=169&amp;vtp=1"/>
          <p:cNvSpPr/>
          <p:nvPr/>
        </p:nvSpPr>
        <p:spPr>
          <a:xfrm>
            <a:off x="85868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87_2#427106de6.choices?vja=1&amp;pid=a67dafcb8&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500630" algn="l"/>
                <a:tab pos="5191760" algn="l"/>
                <a:tab pos="80987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.Receives.</a:t>
            </a:r>
            <a:endParaRPr lang="en-US" altLang="zh-CN" sz="2000" dirty="0"/>
          </a:p>
        </p:txBody>
      </p:sp>
      <p:sp>
        <p:nvSpPr>
          <p:cNvPr id="5" name="QC_6_AS.389_1#427106de6?vja=1&amp;pid=a67dafcb8&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词义猜测题。根据画线短语上文中的“‘Mathematical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symbolism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metaphor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mathematician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Hart.”可知，莎拉·哈特认为文学作品中都存在着数学象征和隐喻，所以画线短语所在句是指莎拉·哈特在她的作品《昔日盛世》中揭示了诗歌、小说和传说中隐藏的数学元素和意义。画线短语lays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bare有“揭露、揭示”之意，与C项意思相近。</a:t>
            </a:r>
            <a:endParaRPr lang="en-US" altLang="zh-CN" sz="2200" dirty="0"/>
          </a:p>
        </p:txBody>
      </p:sp>
      <p:sp>
        <p:nvSpPr>
          <p:cNvPr id="6" name="QC_6_BD.390_1#41725c35b?vja=1&amp;pid=a67dafcb8&amp;color=0,0,0&amp;vtp=1"/>
          <p:cNvSpPr/>
          <p:nvPr/>
        </p:nvSpPr>
        <p:spPr>
          <a:xfrm>
            <a:off x="722376" y="3647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6_AN.391_1#41725c35b.bracket?vja=1&amp;pid=a67dafcb8&amp;color=0,0,0&amp;vpa=170&amp;vtp=1"/>
          <p:cNvSpPr/>
          <p:nvPr/>
        </p:nvSpPr>
        <p:spPr>
          <a:xfrm>
            <a:off x="7407339" y="3647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8" name="QC_6_BD.390_2#41725c35b.choices?vja=1&amp;pid=a67dafcb8&amp;color=0,0,0&amp;vtp=1"/>
          <p:cNvSpPr/>
          <p:nvPr/>
        </p:nvSpPr>
        <p:spPr>
          <a:xfrm>
            <a:off x="722376" y="40336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p:txBody>
      </p:sp>
      <p:sp>
        <p:nvSpPr>
          <p:cNvPr id="9" name="QC_6_AS.392_1#41725c35b?vja=1&amp;pid=a67dafcb8&amp;color=0,0,0&amp;vtp=1"/>
          <p:cNvSpPr/>
          <p:nvPr/>
        </p:nvSpPr>
        <p:spPr>
          <a:xfrm>
            <a:off x="722376" y="48464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推理判断题。根据第二段和第三段的内容可知，哈特的书中列举了具体的例子，如童谣“</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Buckle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”，常见表达“Ready,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Go!”，以及童话故事</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等，由此可知，哈特在书中通过举例子来支持她的观点。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0d8bc4dfc?vja=1&amp;pid=cf524d8a2&amp;color=0,0,0&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5.过去，该地区五分之一的面积被沙漠覆盖，而近来，已种植了许多树来保护环境。</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3" name="QB_6_AN.54_1#0d8bc4dfc.blank?vja=1&amp;pid=cf524d8a2&amp;color=0,0,0&amp;vpa=27&amp;vtp=1"/>
          <p:cNvSpPr/>
          <p:nvPr/>
        </p:nvSpPr>
        <p:spPr>
          <a:xfrm>
            <a:off x="4608703" y="1242900"/>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4" name="QB_6_AN.55_1#0d8bc4dfc.blank?vja=1&amp;pid=cf524d8a2&amp;color=0,0,0&amp;vpa=28&amp;vtp=1"/>
          <p:cNvSpPr/>
          <p:nvPr/>
        </p:nvSpPr>
        <p:spPr>
          <a:xfrm>
            <a:off x="5365496" y="1242900"/>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covered</a:t>
            </a:r>
            <a:endParaRPr lang="en-US" altLang="zh-CN" sz="2000" dirty="0"/>
          </a:p>
        </p:txBody>
      </p:sp>
      <p:sp>
        <p:nvSpPr>
          <p:cNvPr id="5" name="QB_6_AN.56_1#0d8bc4dfc.blank?vja=1&amp;pid=cf524d8a2&amp;color=0,0,0&amp;vpa=29&amp;vtp=1"/>
          <p:cNvSpPr/>
          <p:nvPr/>
        </p:nvSpPr>
        <p:spPr>
          <a:xfrm>
            <a:off x="6515989" y="1230200"/>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with/by/in</a:t>
            </a:r>
            <a:endParaRPr lang="en-US" altLang="zh-CN" sz="2000" dirty="0"/>
          </a:p>
        </p:txBody>
      </p:sp>
      <p:sp>
        <p:nvSpPr>
          <p:cNvPr id="6" name="QB_6_AN.57_1#0d8bc4dfc.blank?vja=1&amp;pid=cf524d8a2&amp;color=0,0,0&amp;vpa=30&amp;vtp=1"/>
          <p:cNvSpPr/>
          <p:nvPr/>
        </p:nvSpPr>
        <p:spPr>
          <a:xfrm>
            <a:off x="7907782" y="1242900"/>
            <a:ext cx="1268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2000" dirty="0"/>
          </a:p>
        </p:txBody>
      </p:sp>
      <p:sp>
        <p:nvSpPr>
          <p:cNvPr id="7" name="QB_6_AS.58_1#0d8bc4dfc?vja=1&amp;pid=cf524d8a2&amp;color=0,0,0&amp;vtp=1"/>
          <p:cNvSpPr/>
          <p:nvPr/>
        </p:nvSpPr>
        <p:spPr>
          <a:xfrm>
            <a:off x="722376" y="2048905"/>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“分数/百分数+of+名词”作主语时，谓语动词的单复数取决于of后面的名词。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3_1#1ea29d5c9?vja=1&amp;pid=a67dafcb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4_1#1ea29d5c9.bracket?vja=1&amp;pid=a67dafcb8&amp;color=0,0,0&amp;vpa=171&amp;vtp=1"/>
          <p:cNvSpPr/>
          <p:nvPr/>
        </p:nvSpPr>
        <p:spPr>
          <a:xfrm>
            <a:off x="82931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93_2#1ea29d5c9.choices?vja=1&amp;pid=a67dafcb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geometry.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endParaRPr lang="en-US" altLang="zh-CN" sz="2000" dirty="0"/>
          </a:p>
        </p:txBody>
      </p:sp>
      <p:sp>
        <p:nvSpPr>
          <p:cNvPr id="5" name="QC_6_AS.395_1#1ea29d5c9?vja=1&amp;pid=a67dafcb8&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novels.”可知，作者特别强调了《昔日盛世》这本书中一个更有意义的方面，即它探讨了数学如何构建了小说的结构，由此可知，这本书揭示了数学对小说的影响。故选D项。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6_1#17d0d418b?vja=1&amp;pid=a67dafcb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7_1#17d0d418b.bracket?vja=1&amp;pid=a67dafcb8&amp;color=0,0,0&amp;vpa=172&amp;vtp=1"/>
          <p:cNvSpPr/>
          <p:nvPr/>
        </p:nvSpPr>
        <p:spPr>
          <a:xfrm>
            <a:off x="57230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396_2#17d0d418b.choices?vja=1&amp;pid=a67dafcb8&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Metaphor</a:t>
            </a:r>
            <a:endParaRPr lang="en-US" altLang="zh-CN" sz="2000" dirty="0"/>
          </a:p>
        </p:txBody>
      </p:sp>
      <p:sp>
        <p:nvSpPr>
          <p:cNvPr id="5" name="QC_6_AS.398_1#17d0d418b?vja=1&amp;pid=a67dafcb8&amp;color=0,0,0&amp;vtp=1"/>
          <p:cNvSpPr/>
          <p:nvPr/>
        </p:nvSpPr>
        <p:spPr>
          <a:xfrm>
            <a:off x="722376" y="2077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结合第一段内容可知，本文主要介绍了数学家莎拉·哈特在她的著作《昔日盛世》中揭示了诗歌、小说和传说等文学作品中隐藏的数学元素和意义，所以B项（文学中隐藏的数学）最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9_1#01ff2d63c?vja=1&amp;pid=f1e50567e&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[湖北鄂东南省级示范高中教改联盟2025高二期中联考]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immerse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overwhelming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unfriendly.1.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endParaRPr lang="en-US" altLang="zh-CN" sz="2000" dirty="0"/>
          </a:p>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endParaRPr lang="en-US" altLang="zh-CN" sz="2000" dirty="0"/>
          </a:p>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（范围）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l">
              <a:lnSpc>
                <a:spcPct val="125000"/>
              </a:lnSpc>
            </a:pPr>
            <a:endParaRPr lang="en-US" altLang="zh-CN" sz="2000" dirty="0"/>
          </a:p>
        </p:txBody>
      </p:sp>
      <p:sp>
        <p:nvSpPr>
          <p:cNvPr id="3" name="QM_5_AN.400_1#01ff2d63c.blank?vja=1&amp;pid=f1e50567e&amp;color=0,0,0&amp;vpa=173&amp;vtp=1"/>
          <p:cNvSpPr/>
          <p:nvPr/>
        </p:nvSpPr>
        <p:spPr>
          <a:xfrm>
            <a:off x="2063179" y="2361516"/>
            <a:ext cx="24130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01_1#01ff2d63c.blank?vja=1&amp;pid=f1e50567e&amp;color=0,0,0&amp;vpa=174&amp;vtp=1"/>
          <p:cNvSpPr/>
          <p:nvPr/>
        </p:nvSpPr>
        <p:spPr>
          <a:xfrm>
            <a:off x="6418390" y="3486228"/>
            <a:ext cx="22701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M_5_AN.402_1#01ff2d63c.blank?vja=1&amp;pid=f1e50567e&amp;color=0,0,0&amp;vpa=175&amp;vtp=1"/>
          <p:cNvSpPr/>
          <p:nvPr/>
        </p:nvSpPr>
        <p:spPr>
          <a:xfrm>
            <a:off x="1468501" y="4985844"/>
            <a:ext cx="24130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9_1#01ff2d63c?vja=1&amp;pid=f1e50567e&amp;color=0,0,0&amp;vtp=1&amp;bt=1"/>
          <p:cNvSpPr/>
          <p:nvPr/>
        </p:nvSpPr>
        <p:spPr>
          <a:xfrm>
            <a:off x="722376" y="900000"/>
            <a:ext cx="10753344" cy="4152202"/>
          </a:xfrm>
          <a:prstGeom prst="rect">
            <a:avLst/>
          </a:prstGeom>
          <a:noFill/>
        </p:spPr>
        <p:txBody>
          <a:bodyPr wrap="square" lIns="0" tIns="0" rIns="0" bIns="0" rtlCol="0" anchor="t"/>
          <a:lstStyle/>
          <a:p>
            <a:pPr>
              <a:lnSpc>
                <a:spcPct val="125000"/>
              </a:lnSpc>
            </a:pPr>
            <a:r>
              <a:rPr lang="en-US" altLang="zh-CN" sz="2000"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Walkthrough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strategy.Instinctively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（本能地）,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#5.1</a:t>
            </a:r>
            <a:endParaRPr lang="en-US" altLang="zh-CN" sz="2000" dirty="0"/>
          </a:p>
        </p:txBody>
      </p:sp>
      <p:sp>
        <p:nvSpPr>
          <p:cNvPr id="3" name="QM_5_AN.403_1#01ff2d63c.blank?vja=1&amp;pid=f1e50567e&amp;color=0,0,0&amp;vpa=176&amp;vtp=1"/>
          <p:cNvSpPr/>
          <p:nvPr/>
        </p:nvSpPr>
        <p:spPr>
          <a:xfrm>
            <a:off x="4499991" y="2385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5_AN.404_1#01ff2d63c.blank?vja=1&amp;pid=f1e50567e&amp;color=0,0,0&amp;vpa=177&amp;vtp=1"/>
          <p:cNvSpPr/>
          <p:nvPr/>
        </p:nvSpPr>
        <p:spPr>
          <a:xfrm>
            <a:off x="9500870" y="3909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5_1#01ff2d63c?vja=1&amp;pid=f1e50567e&amp;color=0,0,0&amp;vtp=1&amp;bt=1"/>
          <p:cNvSpPr/>
          <p:nvPr/>
        </p:nvSpPr>
        <p:spPr>
          <a:xfrm>
            <a:off x="722376" y="896112"/>
            <a:ext cx="10753344" cy="3012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browsers.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newcomers.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newsletter.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406_1#01ff2d63c?vja=1&amp;pid=f1e50567e&amp;color=0,0,0&amp;vtp=1"/>
          <p:cNvSpPr/>
          <p:nvPr/>
        </p:nvSpPr>
        <p:spPr>
          <a:xfrm>
            <a:off x="722376" y="394735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本文是一篇说明文。文章主要介绍了艺术爱好者参观美术馆的一些方法，包括选择展览、提前进行研究、首次快速浏览和更专注地多次参观等。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7_1#ea71d0b2b?vja=1&amp;pid=01ff2d63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08_1#ea71d0b2b.blank?vja=1&amp;pid=01ff2d63c&amp;color=0,0,0&amp;vpa=178&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09_1#ea71d0b2b?vja=1&amp;pid=01ff2d63c&amp;color=0,0,0&amp;vtp=1"/>
          <p:cNvSpPr/>
          <p:nvPr/>
        </p:nvSpPr>
        <p:spPr>
          <a:xfrm>
            <a:off x="722376" y="1315847"/>
            <a:ext cx="10753344" cy="1913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上文提到因信息不足、藏品较多、害怕自己不能理解所看到的艺术品，美术馆可能显得“不友好”；空后的“Read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visit.”表明下文介绍了一些参观美术馆的方法。故设空处应承上启下。D项（因此，对于新手来说，学习如何参观美术馆是一项很有用的技能）与上文内容构成因果关系且能自然引出下文，符合语境。故选D项。</a:t>
            </a:r>
            <a:endParaRPr lang="en-US" altLang="zh-CN" sz="2200" dirty="0"/>
          </a:p>
        </p:txBody>
      </p:sp>
      <p:sp>
        <p:nvSpPr>
          <p:cNvPr id="5" name="QB_6_BD.410_1#01ff57985?vja=1&amp;pid=01ff2d63c&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1_1#01ff57985.blank?vja=1&amp;pid=01ff2d63c&amp;color=0,0,0&amp;vpa=179&amp;vtp=1"/>
          <p:cNvSpPr/>
          <p:nvPr/>
        </p:nvSpPr>
        <p:spPr>
          <a:xfrm>
            <a:off x="1036701" y="322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6_AS.412_1#01ff57985?vja=1&amp;pid=01ff2d63c&amp;color=0,0,0&amp;vtp=1"/>
          <p:cNvSpPr/>
          <p:nvPr/>
        </p:nvSpPr>
        <p:spPr>
          <a:xfrm>
            <a:off x="722376" y="3690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的小标题可知，本段的主题是“选择一个美术馆展览”。空前提供了选择展览的两种途径：在自己所在的街区里找，或去了解自己打算参观的艺术区。设空处应提供更多的相关途径。B项（你也可以在浏览器上找到不同的美术馆）进一步补充了寻找美术馆的方式，其中的browsers与下文的browser和websites相呼应。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3_1#c3e2fff6a?vja=1&amp;pid=01ff2d63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4_1#c3e2fff6a.blank?vja=1&amp;pid=01ff2d63c&amp;color=0,0,0&amp;vpa=180&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415_1#c3e2fff6a?vja=1&amp;pid=01ff2d63c&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结合本段的小标题和空后的内容可知，本段主要介绍在去参观美术馆之前进行研究的好处。G项（至少进行少量研究以更好地了解艺术家和作品，这是至关重要的）符合段落主旨。故选G项。</a:t>
            </a:r>
            <a:endParaRPr lang="en-US" altLang="zh-CN" sz="2200" spc="-50" dirty="0"/>
          </a:p>
        </p:txBody>
      </p:sp>
      <p:sp>
        <p:nvSpPr>
          <p:cNvPr id="5" name="QB_6_BD.416_1#c75d807d3?vja=1&amp;pid=01ff2d63c&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7_1#c75d807d3.blank?vja=1&amp;pid=01ff2d63c&amp;color=0,0,0&amp;vpa=181&amp;vtp=1"/>
          <p:cNvSpPr/>
          <p:nvPr/>
        </p:nvSpPr>
        <p:spPr>
          <a:xfrm>
            <a:off x="1036701" y="208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18_1#c75d807d3?vja=1&amp;pid=01ff2d63c&amp;color=0,0,0&amp;vtp=1"/>
          <p:cNvSpPr/>
          <p:nvPr/>
        </p:nvSpPr>
        <p:spPr>
          <a:xfrm>
            <a:off x="722376" y="2547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介绍了首次参观美术馆时应采取快速浏览的策略。空前讲到这一策略能让你对展览有一个大致的了解，设空处应承接上文，进一步介绍与这一策略相关的内容。C项（其目的是激发你对所展示内容的兴趣）中的Its指代上文wal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quickly这一行为。故选C项。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9_1#c374d547b?vja=1&amp;pid=01ff2d63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0_1#c374d547b.blank?vja=1&amp;pid=01ff2d63c&amp;color=0,0,0&amp;vpa=182&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421_1#c374d547b?vja=1&amp;pid=01ff2d63c&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后列举了两种具体的欣赏方式：观看并欣赏颜色和形式，或者阅读文字描述并深入了解艺术品的背景。故设空处应能引起下文，介绍与欣赏艺术作品方式有关的内容。A项（你如何去做完全取决于你自己）符合语境，其中的this指代上文的“真正欣赏最先吸引你的艺术作品”这件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2_1#2b8be0ffc?vja=1&amp;pid=7e2f76bfe&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[江苏连云港七校2024高二期中联考]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Netherlands,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（荷兰语）.They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mishap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（小事故）,”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Dutch.My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trimmed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（修剪）</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Dutch</a:t>
            </a: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beetje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2_1#2b8be0ffc?vja=1&amp;pid=7e2f76bfe&amp;color=0,0,0&amp;vtp=1&amp;bt=1"/>
          <p:cNvSpPr/>
          <p:nvPr/>
        </p:nvSpPr>
        <p:spPr>
          <a:xfrm>
            <a:off x="722376" y="900000"/>
            <a:ext cx="10753344" cy="1869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beard.This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Dutch.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5_EX.423_1#2b8be0ffc?vja=1&amp;pid=7e2f76bfe&amp;color=0,0,0&amp;vtp=1"/>
          <p:cNvSpPr/>
          <p:nvPr/>
        </p:nvSpPr>
        <p:spPr>
          <a:xfrm>
            <a:off x="722376" y="281705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本文是一篇记叙文。文章讲述了作者因为对荷兰语不精导致理发师给自己剪出了意想不到的发型的故事。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9_1#87c72b5eb?vja=1&amp;pid=11f06e1a3&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Millenniumbutterfly.The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endParaRPr lang="en-US" altLang="zh-CN" sz="2000" dirty="0"/>
          </a:p>
          <a:p>
            <a:pPr algn="just">
              <a:lnSpc>
                <a:spcPct val="125000"/>
              </a:lnSpc>
            </a:pPr>
            <a:endParaRPr lang="en-US" altLang="zh-CN" sz="2000" dirty="0"/>
          </a:p>
        </p:txBody>
      </p:sp>
      <p:sp>
        <p:nvSpPr>
          <p:cNvPr id="3" name="QM_6_AN.60_1#87c72b5eb.blank?vja=1&amp;pid=11f06e1a3&amp;color=0,0,0&amp;vpa=31&amp;vtp=1"/>
          <p:cNvSpPr/>
          <p:nvPr/>
        </p:nvSpPr>
        <p:spPr>
          <a:xfrm>
            <a:off x="6227953" y="1239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61_1#87c72b5eb.blank?vja=1&amp;pid=11f06e1a3&amp;color=0,0,0&amp;vpa=32&amp;vtp=1"/>
          <p:cNvSpPr/>
          <p:nvPr/>
        </p:nvSpPr>
        <p:spPr>
          <a:xfrm>
            <a:off x="4087051" y="2001012"/>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5" name="QM_6_AN.62_1#87c72b5eb.blank?vja=1&amp;pid=11f06e1a3&amp;color=0,0,0&amp;vpa=33&amp;vtp=1"/>
          <p:cNvSpPr/>
          <p:nvPr/>
        </p:nvSpPr>
        <p:spPr>
          <a:xfrm>
            <a:off x="4197160" y="2382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M_6_AN.63_1#87c72b5eb.blank?vja=1&amp;pid=11f06e1a3&amp;color=0,0,0&amp;vpa=34&amp;vtp=1"/>
          <p:cNvSpPr/>
          <p:nvPr/>
        </p:nvSpPr>
        <p:spPr>
          <a:xfrm>
            <a:off x="3833241" y="3144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safer</a:t>
            </a:r>
            <a:endParaRPr lang="en-US" altLang="zh-CN" sz="2000" dirty="0"/>
          </a:p>
        </p:txBody>
      </p:sp>
      <p:sp>
        <p:nvSpPr>
          <p:cNvPr id="7" name="QM_6_AN.64_1#87c72b5eb.blank?vja=1&amp;pid=11f06e1a3&amp;color=0,0,0&amp;vpa=35&amp;vtp=1"/>
          <p:cNvSpPr/>
          <p:nvPr/>
        </p:nvSpPr>
        <p:spPr>
          <a:xfrm>
            <a:off x="10023539" y="3144012"/>
            <a:ext cx="1325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convenience</a:t>
            </a:r>
            <a:endParaRPr lang="en-US" altLang="zh-CN" sz="2000" dirty="0"/>
          </a:p>
        </p:txBody>
      </p:sp>
      <p:sp>
        <p:nvSpPr>
          <p:cNvPr id="8" name="QM_6_AN.65_1#87c72b5eb.blank?vja=1&amp;pid=11f06e1a3&amp;color=0,0,0&amp;vpa=36&amp;vtp=1"/>
          <p:cNvSpPr/>
          <p:nvPr/>
        </p:nvSpPr>
        <p:spPr>
          <a:xfrm>
            <a:off x="998601" y="4274312"/>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solving</a:t>
            </a:r>
            <a:endParaRPr lang="en-US" altLang="zh-CN" sz="2000" dirty="0"/>
          </a:p>
        </p:txBody>
      </p:sp>
      <p:sp>
        <p:nvSpPr>
          <p:cNvPr id="9" name="QM_6_AN.66_1#87c72b5eb.blank?vja=1&amp;pid=11f06e1a3&amp;color=0,0,0&amp;vpa=37&amp;vtp=1"/>
          <p:cNvSpPr/>
          <p:nvPr/>
        </p:nvSpPr>
        <p:spPr>
          <a:xfrm>
            <a:off x="2551875" y="4668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M_6_AN.67_1#87c72b5eb.blank?vja=1&amp;pid=11f06e1a3&amp;color=0,0,0&amp;vpa=38&amp;vtp=1"/>
          <p:cNvSpPr/>
          <p:nvPr/>
        </p:nvSpPr>
        <p:spPr>
          <a:xfrm>
            <a:off x="9468803" y="5049012"/>
            <a:ext cx="1001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4_1#623b972de.choices?vja=1&amp;pid=2b8be0ff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endParaRPr lang="en-US" altLang="zh-CN" sz="2000" dirty="0"/>
          </a:p>
        </p:txBody>
      </p:sp>
      <p:sp>
        <p:nvSpPr>
          <p:cNvPr id="3" name="QC_6_AN.425_1#623b972de.bracket?vja=1&amp;pid=2b8be0ffc&amp;color=0,0,0&amp;vpa=183&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26_1#623b972de?vja=1&amp;pid=2b8be0ffc&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friends和常识可知，人们认为学习荷兰语会让你更容易认识人和结交朋友。故选A项。</a:t>
            </a:r>
            <a:endParaRPr lang="en-US" altLang="zh-CN" sz="2200" dirty="0"/>
          </a:p>
        </p:txBody>
      </p:sp>
      <p:sp>
        <p:nvSpPr>
          <p:cNvPr id="5" name="QC_6_BD.427_1#02063cd39.choices?vja=1&amp;pid=2b8be0ffc&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B.accept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C.notice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6" name="QC_6_AN.428_1#02063cd39.bracket?vja=1&amp;pid=2b8be0ffc&amp;color=0,0,0&amp;vpa=184&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29_1#02063cd39?vja=1&amp;pid=2b8be0ffc&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空前的it指代上文提到的建议——学习荷兰语，由此推断，此处指人们认为学习荷兰语有好处，即有助于你理解周围正在发生的事情。故选D项。</a:t>
            </a:r>
            <a:endParaRPr lang="en-US" altLang="zh-CN" sz="2200" dirty="0"/>
          </a:p>
        </p:txBody>
      </p:sp>
      <p:sp>
        <p:nvSpPr>
          <p:cNvPr id="8" name="QC_6_BD.430_1#00a8e464c.choices?vja=1&amp;pid=2b8be0ffc&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endParaRPr lang="en-US" altLang="zh-CN" sz="2000" dirty="0"/>
          </a:p>
        </p:txBody>
      </p:sp>
      <p:sp>
        <p:nvSpPr>
          <p:cNvPr id="9" name="QC_6_AN.431_1#00a8e464c.bracket?vja=1&amp;pid=2b8be0ffc&amp;color=0,0,0&amp;vpa=185&amp;vtp=1"/>
          <p:cNvSpPr/>
          <p:nvPr/>
        </p:nvSpPr>
        <p:spPr>
          <a:xfrm>
            <a:off x="1176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32_1#00a8e464c?vja=1&amp;pid=2b8be0ffc&amp;color=0,0,0&amp;vtp=1"/>
          <p:cNvSpPr/>
          <p:nvPr/>
        </p:nvSpPr>
        <p:spPr>
          <a:xfrm>
            <a:off x="722376" y="37796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根据上文说人们建议学荷兰语及空前的But和下文“There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”可知，作者认为学习荷兰语仅有一个理由，由此推断，作者认为人们的想法是错误的。</a:t>
            </a:r>
            <a:endParaRPr lang="en-US" altLang="zh-CN" sz="2200" dirty="0"/>
          </a:p>
        </p:txBody>
      </p:sp>
      <p:sp>
        <p:nvSpPr>
          <p:cNvPr id="11" name="QC_6_BD.433_1#c1a5d7e82.choices?vja=1&amp;pid=2b8be0ffc&amp;color=0,0,0&amp;vtp=1"/>
          <p:cNvSpPr/>
          <p:nvPr/>
        </p:nvSpPr>
        <p:spPr>
          <a:xfrm>
            <a:off x="722376" y="4967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B.matters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C.exists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.appears</a:t>
            </a:r>
            <a:endParaRPr lang="en-US" altLang="zh-CN" sz="2000" dirty="0"/>
          </a:p>
        </p:txBody>
      </p:sp>
      <p:sp>
        <p:nvSpPr>
          <p:cNvPr id="12" name="QC_6_AN.434_1#c1a5d7e82.bracket?vja=1&amp;pid=2b8be0ffc&amp;color=0,0,0&amp;vpa=186&amp;vtp=1"/>
          <p:cNvSpPr/>
          <p:nvPr/>
        </p:nvSpPr>
        <p:spPr>
          <a:xfrm>
            <a:off x="1176401" y="49678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435_1#c1a5d7e82?vja=1&amp;pid=2b8be0ffc&amp;color=0,0,0&amp;vtp=1"/>
          <p:cNvSpPr/>
          <p:nvPr/>
        </p:nvSpPr>
        <p:spPr>
          <a:xfrm>
            <a:off x="722376" y="5392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one可知，这个理由是要紧的。matter意为“要紧，重要”。故选B项。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6_1#7d7958d9b.choices?vja=1&amp;pid=2b8be0ff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B.design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000" dirty="0"/>
          </a:p>
        </p:txBody>
      </p:sp>
      <p:sp>
        <p:nvSpPr>
          <p:cNvPr id="3" name="QC_6_AN.437_1#7d7958d9b.bracket?vja=1&amp;pid=2b8be0ffc&amp;color=0,0,0&amp;vpa=18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38_1#7d7958d9b?vja=1&amp;pid=2b8be0ffc&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上文提到学习荷兰语仅有一个重要的理由，结合下文作者的经历可推断，作者认为学习荷兰语可以让你在理发时得到你想要的发型。故选A项。</a:t>
            </a:r>
            <a:endParaRPr lang="en-US" altLang="zh-CN" sz="2200" dirty="0"/>
          </a:p>
        </p:txBody>
      </p:sp>
      <p:sp>
        <p:nvSpPr>
          <p:cNvPr id="5" name="QC_6_BD.439_1#6a5abeee0.choices?vja=1&amp;pid=2b8be0ffc&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B.hair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C.eyes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endParaRPr lang="en-US" altLang="zh-CN" sz="2000" dirty="0"/>
          </a:p>
        </p:txBody>
      </p:sp>
      <p:sp>
        <p:nvSpPr>
          <p:cNvPr id="6" name="QC_6_AN.440_1#6a5abeee0.bracket?vja=1&amp;pid=2b8be0ffc&amp;color=0,0,0&amp;vpa=188&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41_1#6a5abeee0?vja=1&amp;pid=2b8be0ffc&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根据下文提到的at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hairdresser’s可知，作者去理发了，故此处妻子询问的是作者的头发怎么了。故选B项。</a:t>
            </a:r>
            <a:endParaRPr lang="en-US" altLang="zh-CN" sz="2200" dirty="0"/>
          </a:p>
        </p:txBody>
      </p:sp>
      <p:sp>
        <p:nvSpPr>
          <p:cNvPr id="8" name="QC_6_BD.442_1#00f211ffa.choices?vja=1&amp;pid=2b8be0ffc&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C.spoke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endParaRPr lang="en-US" altLang="zh-CN" sz="2000" dirty="0"/>
          </a:p>
        </p:txBody>
      </p:sp>
      <p:sp>
        <p:nvSpPr>
          <p:cNvPr id="9" name="QC_6_AN.443_1#00f211ffa.bracket?vja=1&amp;pid=2b8be0ffc&amp;color=0,0,0&amp;vpa=189&amp;vtp=1"/>
          <p:cNvSpPr/>
          <p:nvPr/>
        </p:nvSpPr>
        <p:spPr>
          <a:xfrm>
            <a:off x="1176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44_1#00f211ffa?vja=1&amp;pid=2b8be0ffc&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hairdresser’s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earlier可知，此处指作者到达理发店理发。arrive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at意为“到达”。故选D项。</a:t>
            </a:r>
            <a:endParaRPr lang="en-US" altLang="zh-CN" sz="2200" dirty="0"/>
          </a:p>
        </p:txBody>
      </p:sp>
      <p:sp>
        <p:nvSpPr>
          <p:cNvPr id="11" name="QC_6_BD.445_1#ee3fea164.choices?vja=1&amp;pid=2b8be0ffc&amp;color=0,0,0&amp;vtp=1"/>
          <p:cNvSpPr/>
          <p:nvPr/>
        </p:nvSpPr>
        <p:spPr>
          <a:xfrm>
            <a:off x="722376" y="4586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C.thick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.messy</a:t>
            </a:r>
            <a:endParaRPr lang="en-US" altLang="zh-CN" sz="2000" dirty="0"/>
          </a:p>
        </p:txBody>
      </p:sp>
      <p:sp>
        <p:nvSpPr>
          <p:cNvPr id="12" name="QC_6_AN.446_1#ee3fea164.bracket?vja=1&amp;pid=2b8be0ffc&amp;color=0,0,0&amp;vpa=190&amp;vtp=1"/>
          <p:cNvSpPr/>
          <p:nvPr/>
        </p:nvSpPr>
        <p:spPr>
          <a:xfrm>
            <a:off x="1176401" y="45868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447_1#ee3fea164?vja=1&amp;pid=2b8be0ffc&amp;color=0,0,0&amp;vtp=1"/>
          <p:cNvSpPr/>
          <p:nvPr/>
        </p:nvSpPr>
        <p:spPr>
          <a:xfrm>
            <a:off x="722376" y="5011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trimmed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little可知，作者的头发很长，但只需要修剪一点点。故选B项。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8_1#d5275b545.choices?vja=1&amp;pid=2b8be0ff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.Unsuccessfully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B.Uncertainly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C.Unfortunately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.Unusually</a:t>
            </a:r>
            <a:endParaRPr lang="en-US" altLang="zh-CN" sz="2000" dirty="0"/>
          </a:p>
        </p:txBody>
      </p:sp>
      <p:sp>
        <p:nvSpPr>
          <p:cNvPr id="3" name="QC_6_AN.449_1#d5275b545.bracket?vja=1&amp;pid=2b8be0ffc&amp;color=0,0,0&amp;vpa=19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0_1#d5275b545?vja=1&amp;pid=2b8be0ffc&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beetje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korter.’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kort.’”可推断，作者说的荷兰语和真正的荷兰语有很大不同，下文的Unfortunately及“My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gone.”表明作者的长发没有了，这对于作者来说应是不幸的。故选C项。</a:t>
            </a:r>
            <a:endParaRPr lang="en-US" altLang="zh-CN" sz="2200" dirty="0"/>
          </a:p>
        </p:txBody>
      </p:sp>
      <p:sp>
        <p:nvSpPr>
          <p:cNvPr id="5" name="QC_6_BD.451_1#2febb2391.choices?vja=1&amp;pid=2b8be0ffc&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B.comparison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C.relationship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6" name="QC_6_AN.452_1#2febb2391.bracket?vja=1&amp;pid=2b8be0ffc&amp;color=0,0,0&amp;vpa=192&amp;vtp=1"/>
          <p:cNvSpPr/>
          <p:nvPr/>
        </p:nvSpPr>
        <p:spPr>
          <a:xfrm>
            <a:off x="1303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53_1#2febb2391?vja=1&amp;pid=2b8be0ffc&amp;color=0,0,0&amp;vtp=1"/>
          <p:cNvSpPr/>
          <p:nvPr/>
        </p:nvSpPr>
        <p:spPr>
          <a:xfrm>
            <a:off x="722376" y="3309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saying可知，此处是举例说明两句荷兰语之间的不同类似于英语中对应的两句话的不同。故选D项。</a:t>
            </a:r>
            <a:endParaRPr lang="en-US" altLang="zh-CN" sz="2200" dirty="0"/>
          </a:p>
        </p:txBody>
      </p:sp>
      <p:sp>
        <p:nvSpPr>
          <p:cNvPr id="8" name="QC_6_BD.454_1#72481e09e.choices?vja=1&amp;pid=2b8be0ffc&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endParaRPr lang="en-US" altLang="zh-CN" sz="2000" dirty="0"/>
          </a:p>
        </p:txBody>
      </p:sp>
      <p:sp>
        <p:nvSpPr>
          <p:cNvPr id="9" name="QC_6_AN.455_1#72481e09e.bracket?vja=1&amp;pid=2b8be0ffc&amp;color=0,0,0&amp;vpa=193&amp;vtp=1"/>
          <p:cNvSpPr/>
          <p:nvPr/>
        </p:nvSpPr>
        <p:spPr>
          <a:xfrm>
            <a:off x="1294003"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56_1#72481e09e?vja=1&amp;pid=2b8be0ffc&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根据上文语境和下文Before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situation可知，作者犯了错误，但是没有立刻意识到自己犯的错误。故选A项。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7_1#5335fb4cf.choices?vja=1&amp;pid=2b8be0ffc&amp;color=0,0,0&amp;vtp=1"/>
          <p:cNvSpPr/>
          <p:nvPr/>
        </p:nvSpPr>
        <p:spPr>
          <a:xfrm>
            <a:off x="722376" y="9000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B.difficult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C.weak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endParaRPr lang="en-US" altLang="zh-CN" sz="2000" dirty="0"/>
          </a:p>
        </p:txBody>
      </p:sp>
      <p:sp>
        <p:nvSpPr>
          <p:cNvPr id="3" name="QC_6_AS.459_1#5335fb4cf?vja=1&amp;pid=2b8be0ffc&amp;color=0,0,0&amp;vtp=1"/>
          <p:cNvSpPr/>
          <p:nvPr/>
        </p:nvSpPr>
        <p:spPr>
          <a:xfrm>
            <a:off x="722376" y="1328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gone.”及语境可知，作者想出办法之前，头发已经没有了，故此处表示为时已晚。故选A项。</a:t>
            </a:r>
            <a:endParaRPr lang="en-US" altLang="zh-CN" sz="2200" dirty="0"/>
          </a:p>
        </p:txBody>
      </p:sp>
      <p:sp>
        <p:nvSpPr>
          <p:cNvPr id="4" name="QC_6_AN.458_1#5335fb4cf.bracket?vja=1&amp;pid=2b8be0ffc&amp;color=0,0,0&amp;vpa=194&amp;vtp=1"/>
          <p:cNvSpPr/>
          <p:nvPr/>
        </p:nvSpPr>
        <p:spPr>
          <a:xfrm>
            <a:off x="1303401" y="9000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6_BD.460_1#29f258303.choices?vja=1&amp;pid=2b8be0ffc&amp;color=0,0,0&amp;vtp=1&amp;bt=1"/>
          <p:cNvSpPr/>
          <p:nvPr/>
        </p:nvSpPr>
        <p:spPr>
          <a:xfrm>
            <a:off x="722376" y="2176194"/>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endParaRPr lang="en-US" altLang="zh-CN" sz="2000" dirty="0"/>
          </a:p>
        </p:txBody>
      </p:sp>
      <p:sp>
        <p:nvSpPr>
          <p:cNvPr id="6" name="QC_6_AN.461_1#29f258303.bracket?vja=1&amp;pid=2b8be0ffc&amp;color=0,0,0&amp;vpa=195&amp;vtp=1"/>
          <p:cNvSpPr/>
          <p:nvPr/>
        </p:nvSpPr>
        <p:spPr>
          <a:xfrm>
            <a:off x="1303401" y="2176194"/>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62_1#29f258303?vja=1&amp;pid=2b8be0ffc&amp;color=0,0,0&amp;vtp=1"/>
          <p:cNvSpPr/>
          <p:nvPr/>
        </p:nvSpPr>
        <p:spPr>
          <a:xfrm>
            <a:off x="722376" y="2595928"/>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gone.I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beard.”可知，作者没有了头发，但是有胡子，由此推断，作者脸上的毛发比头上的多。故选B项。</a:t>
            </a:r>
            <a:endParaRPr lang="en-US" altLang="zh-CN" sz="2200" dirty="0"/>
          </a:p>
        </p:txBody>
      </p:sp>
      <p:sp>
        <p:nvSpPr>
          <p:cNvPr id="8" name="QC_6_BD.463_1#a368bdf0a.choices?vja=1&amp;pid=2b8be0ffc&amp;color=0,0,0&amp;vtp=1"/>
          <p:cNvSpPr/>
          <p:nvPr/>
        </p:nvSpPr>
        <p:spPr>
          <a:xfrm>
            <a:off x="722376" y="340314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B.pretty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.fashionable</a:t>
            </a:r>
            <a:endParaRPr lang="en-US" altLang="zh-CN" sz="2000" dirty="0"/>
          </a:p>
        </p:txBody>
      </p:sp>
      <p:sp>
        <p:nvSpPr>
          <p:cNvPr id="9" name="QC_6_AN.464_1#a368bdf0a.bracket?vja=1&amp;pid=2b8be0ffc&amp;color=0,0,0&amp;vpa=196&amp;vtp=1"/>
          <p:cNvSpPr/>
          <p:nvPr/>
        </p:nvSpPr>
        <p:spPr>
          <a:xfrm>
            <a:off x="1303401" y="340314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65_1#a368bdf0a?vja=1&amp;pid=2b8be0ffc&amp;color=0,0,0&amp;vtp=1"/>
          <p:cNvSpPr/>
          <p:nvPr/>
        </p:nvSpPr>
        <p:spPr>
          <a:xfrm>
            <a:off x="722376" y="3786363"/>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根据语境可知，作者脸上的毛发比头上的多，因此面孔显得很奇怪。故选C项。</a:t>
            </a:r>
            <a:endParaRPr lang="en-US" altLang="zh-CN" sz="2200" dirty="0"/>
          </a:p>
        </p:txBody>
      </p:sp>
      <p:sp>
        <p:nvSpPr>
          <p:cNvPr id="11" name="QC_6_BD.466_1#24b776a9b.choices?vja=1&amp;pid=2b8be0ffc&amp;color=0,0,0&amp;vtp=1"/>
          <p:cNvSpPr/>
          <p:nvPr/>
        </p:nvSpPr>
        <p:spPr>
          <a:xfrm>
            <a:off x="722376" y="417568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endParaRPr lang="en-US" altLang="zh-CN" sz="2000" dirty="0"/>
          </a:p>
        </p:txBody>
      </p:sp>
      <p:sp>
        <p:nvSpPr>
          <p:cNvPr id="12" name="QC_6_AN.467_1#24b776a9b.bracket?vja=1&amp;pid=2b8be0ffc&amp;color=0,0,0&amp;vpa=197&amp;vtp=1"/>
          <p:cNvSpPr/>
          <p:nvPr/>
        </p:nvSpPr>
        <p:spPr>
          <a:xfrm>
            <a:off x="1303401" y="417568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68_1#24b776a9b?vja=1&amp;pid=2b8be0ffc&amp;color=0,0,0&amp;vtp=1"/>
          <p:cNvSpPr/>
          <p:nvPr/>
        </p:nvSpPr>
        <p:spPr>
          <a:xfrm>
            <a:off x="722376" y="4602528"/>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happened.”可知，像上文这样的事情发生了不止一次，因此作者认为自己应该提高自己的荷兰语水平。故选D项。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469_1#e0cec4a84?vja=1&amp;pid=39e79d96a&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sheepskin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molten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（熔铁）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（碰撞）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liquid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（火花</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Dashuhua</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Nuanquan,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Dashuhua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blossoming.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Nuanquan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Dashuhua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endParaRPr lang="en-US" altLang="zh-CN" sz="2000" dirty="0"/>
              </a:p>
              <a:p>
                <a:pPr algn="just">
                  <a:lnSpc>
                    <a:spcPct val="125000"/>
                  </a:lnSpc>
                </a:pPr>
                <a:endParaRPr lang="en-US" altLang="zh-CN" sz="2000" dirty="0"/>
              </a:p>
            </p:txBody>
          </p:sp>
        </mc:Choice>
        <mc:Fallback>
          <p:sp>
            <p:nvSpPr>
              <p:cNvPr id="2" name="QM_5_BD.469_1#e0cec4a84?vja=1&amp;pid=39e79d96a&amp;color=0,0,0&amp;vtp=1&amp;bt=1"/>
              <p:cNvSpPr>
                <a:spLocks noRot="1" noChangeAspect="1" noMove="1" noResize="1" noEditPoints="1" noAdjustHandles="1" noChangeArrowheads="1" noChangeShapeType="1" noTextEdit="1"/>
              </p:cNvSpPr>
              <p:nvPr/>
            </p:nvSpPr>
            <p:spPr>
              <a:xfrm>
                <a:off x="722376" y="900000"/>
                <a:ext cx="10753344" cy="4953000"/>
              </a:xfrm>
              <a:prstGeom prst="rect">
                <a:avLst/>
              </a:prstGeom>
              <a:blipFill rotWithShape="1">
                <a:blip r:embed="rId1"/>
                <a:stretch>
                  <a:fillRect l="-4" t="-4" r="-1919" b="-7688"/>
                </a:stretch>
              </a:blipFill>
            </p:spPr>
            <p:txBody>
              <a:bodyPr/>
              <a:lstStyle/>
              <a:p>
                <a:r>
                  <a:rPr lang="zh-CN" altLang="en-US">
                    <a:noFill/>
                  </a:rPr>
                  <a:t> </a:t>
                </a:r>
              </a:p>
            </p:txBody>
          </p:sp>
        </mc:Fallback>
      </mc:AlternateContent>
      <p:sp>
        <p:nvSpPr>
          <p:cNvPr id="3" name="QM_5_AN.470_1#e0cec4a84.blank?vja=1&amp;pid=39e79d96a&amp;color=0,0,0&amp;vpa=198&amp;vtp=1"/>
          <p:cNvSpPr/>
          <p:nvPr/>
        </p:nvSpPr>
        <p:spPr>
          <a:xfrm>
            <a:off x="2726563" y="1623900"/>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throws</a:t>
            </a:r>
            <a:endParaRPr lang="en-US" altLang="zh-CN" sz="2000" dirty="0"/>
          </a:p>
        </p:txBody>
      </p:sp>
      <p:sp>
        <p:nvSpPr>
          <p:cNvPr id="4" name="QM_5_AN.471_1#e0cec4a84.blank?vja=1&amp;pid=39e79d96a&amp;color=0,0,0&amp;vpa=199&amp;vtp=1"/>
          <p:cNvSpPr/>
          <p:nvPr/>
        </p:nvSpPr>
        <p:spPr>
          <a:xfrm>
            <a:off x="5722366" y="2373200"/>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falling</a:t>
            </a:r>
            <a:endParaRPr lang="en-US" altLang="zh-CN" sz="2000" dirty="0"/>
          </a:p>
        </p:txBody>
      </p:sp>
      <p:sp>
        <p:nvSpPr>
          <p:cNvPr id="5" name="QM_5_AN.472_1#e0cec4a84.blank?vja=1&amp;pid=39e79d96a&amp;color=0,0,0&amp;vpa=200&amp;vtp=1"/>
          <p:cNvSpPr/>
          <p:nvPr/>
        </p:nvSpPr>
        <p:spPr>
          <a:xfrm>
            <a:off x="3998341" y="31479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6" name="QM_5_AN.473_1#e0cec4a84.blank?vja=1&amp;pid=39e79d96a&amp;color=0,0,0&amp;vpa=201&amp;vtp=1"/>
          <p:cNvSpPr/>
          <p:nvPr/>
        </p:nvSpPr>
        <p:spPr>
          <a:xfrm>
            <a:off x="8806371" y="3909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M_5_AN.474_1#e0cec4a84.blank?vja=1&amp;pid=39e79d96a&amp;color=0,0,0&amp;vpa=202&amp;vtp=1"/>
          <p:cNvSpPr/>
          <p:nvPr/>
        </p:nvSpPr>
        <p:spPr>
          <a:xfrm>
            <a:off x="6621590" y="4659200"/>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widely</a:t>
            </a:r>
            <a:endParaRPr lang="en-US" altLang="zh-CN" sz="2000" dirty="0"/>
          </a:p>
        </p:txBody>
      </p:sp>
      <p:sp>
        <p:nvSpPr>
          <p:cNvPr id="8" name="QM_5_AN.475_1#e0cec4a84.blank?vja=1&amp;pid=39e79d96a&amp;color=0,0,0&amp;vpa=203&amp;vtp=1"/>
          <p:cNvSpPr/>
          <p:nvPr/>
        </p:nvSpPr>
        <p:spPr>
          <a:xfrm>
            <a:off x="8812657" y="5052900"/>
            <a:ext cx="1295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000" dirty="0"/>
          </a:p>
        </p:txBody>
      </p:sp>
      <p:sp>
        <p:nvSpPr>
          <p:cNvPr id="9" name="QM_5_AN.476_1#e0cec4a84.blank?vja=1&amp;pid=39e79d96a&amp;color=0,0,0&amp;vpa=204&amp;vtp=1"/>
          <p:cNvSpPr/>
          <p:nvPr/>
        </p:nvSpPr>
        <p:spPr>
          <a:xfrm>
            <a:off x="6578664" y="5433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9_1#e0cec4a84?vja=1&amp;pid=39e79d96a&amp;color=0,0,0&amp;vtp=1&amp;bt=1"/>
          <p:cNvSpPr/>
          <p:nvPr/>
        </p:nvSpPr>
        <p:spPr>
          <a:xfrm>
            <a:off x="722376" y="900000"/>
            <a:ext cx="10753344" cy="1485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Dashuhua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480_1#e0cec4a84?vja=1&amp;pid=39e79d96a&amp;color=0,0,0&amp;vtp=1"/>
          <p:cNvSpPr/>
          <p:nvPr/>
        </p:nvSpPr>
        <p:spPr>
          <a:xfrm>
            <a:off x="722376" y="24257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本文是一篇说明文。文章介绍了“打树花”表演，这是一项需要非凡勇气、技巧和力量的表演。自2021年起，它被列为中国非物质文化遗产。</a:t>
            </a:r>
            <a:endParaRPr lang="en-US" altLang="zh-CN" sz="2000" dirty="0"/>
          </a:p>
        </p:txBody>
      </p:sp>
      <p:sp>
        <p:nvSpPr>
          <p:cNvPr id="4" name="QM_5_AN.477_1#e0cec4a84.blank?vja=1&amp;pid=39e79d96a&amp;color=0,0,0&amp;vpa=205&amp;vtp=1"/>
          <p:cNvSpPr/>
          <p:nvPr/>
        </p:nvSpPr>
        <p:spPr>
          <a:xfrm>
            <a:off x="8385937" y="861900"/>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bans</a:t>
            </a:r>
            <a:endParaRPr lang="en-US" altLang="zh-CN" sz="2000" dirty="0"/>
          </a:p>
        </p:txBody>
      </p:sp>
      <p:sp>
        <p:nvSpPr>
          <p:cNvPr id="5" name="QM_5_AN.478_1#e0cec4a84.blank?vja=1&amp;pid=39e79d96a&amp;color=0,0,0&amp;vpa=206&amp;vtp=1"/>
          <p:cNvSpPr/>
          <p:nvPr/>
        </p:nvSpPr>
        <p:spPr>
          <a:xfrm>
            <a:off x="8019796" y="1623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6" name="QM_5_AN.479_1#e0cec4a84.blank?vja=1&amp;pid=39e79d96a&amp;color=0,0,0&amp;vpa=207&amp;vtp=1"/>
          <p:cNvSpPr/>
          <p:nvPr/>
        </p:nvSpPr>
        <p:spPr>
          <a:xfrm>
            <a:off x="3821176" y="2004900"/>
            <a:ext cx="1676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1_1#6da1dc2f4?vja=1&amp;pid=e0cec4a8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482_1#6da1dc2f4.blank?vja=1&amp;pid=e0cec4a84&amp;color=0,0,0&amp;vpa=208&amp;vtp=1"/>
          <p:cNvSpPr/>
          <p:nvPr/>
        </p:nvSpPr>
        <p:spPr>
          <a:xfrm>
            <a:off x="1024001" y="858013"/>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throws</a:t>
            </a:r>
            <a:endParaRPr lang="en-US" altLang="zh-CN" sz="2000" dirty="0"/>
          </a:p>
        </p:txBody>
      </p:sp>
      <p:sp>
        <p:nvSpPr>
          <p:cNvPr id="4" name="QB_6_AS.483_1#6da1dc2f4?vja=1&amp;pid=e0cec4a84&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句意为：气温约为零下15摄氏度，一个头戴草帽、身穿羊皮大衣的男子将一勺又一勺的沉重铁水泼向一堵巨大的冰墙。根据空前的It’s和后文中的creates可知，此处应该使用一般现在时，主语a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man为第三人称单数，故填throws。</a:t>
            </a:r>
            <a:endParaRPr lang="en-US" altLang="zh-CN" sz="2200" dirty="0"/>
          </a:p>
        </p:txBody>
      </p:sp>
      <p:sp>
        <p:nvSpPr>
          <p:cNvPr id="5" name="QB_6_BD.484_1#06124ab47?vja=1&amp;pid=e0cec4a84&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485_1#06124ab47.blank?vja=1&amp;pid=e0cec4a84&amp;color=0,0,0&amp;vpa=209&amp;vtp=1"/>
          <p:cNvSpPr/>
          <p:nvPr/>
        </p:nvSpPr>
        <p:spPr>
          <a:xfrm>
            <a:off x="1036701" y="2440559"/>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falling</a:t>
            </a:r>
            <a:endParaRPr lang="en-US" altLang="zh-CN" sz="2000" dirty="0"/>
          </a:p>
        </p:txBody>
      </p:sp>
      <mc:AlternateContent xmlns:mc="http://schemas.openxmlformats.org/markup-compatibility/2006">
        <mc:Choice xmlns:a14="http://schemas.microsoft.com/office/drawing/2010/main" Requires="a14">
          <p:sp>
            <p:nvSpPr>
              <p:cNvPr id="7" name="QB_6_AS.486_1#06124ab47?vja=1&amp;pid=e0cec4a84&amp;color=0,0,0&amp;vtp=1"/>
              <p:cNvSpPr/>
              <p:nvPr/>
            </p:nvSpPr>
            <p:spPr>
              <a:xfrm>
                <a:off x="722376" y="2844800"/>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句意为：1,600</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385723"/>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的液态金属和冻结的砖块之间的碰撞产生了火花“瀑布”，“瀑布”落在他身上，美丽而又危险。此处作后置定语，修饰a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sparks，应用非谓语动词，a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sparks和fall之间是逻辑上的主动关系，用现在分词。故填falling。</a:t>
                </a:r>
                <a:endParaRPr lang="en-US" altLang="zh-CN" sz="2200" dirty="0"/>
              </a:p>
            </p:txBody>
          </p:sp>
        </mc:Choice>
        <mc:Fallback>
          <p:sp>
            <p:nvSpPr>
              <p:cNvPr id="7" name="QB_6_AS.486_1#06124ab47?vja=1&amp;pid=e0cec4a84&amp;color=0,0,0&amp;vtp=1"/>
              <p:cNvSpPr>
                <a:spLocks noRot="1" noChangeAspect="1" noMove="1" noResize="1" noEditPoints="1" noAdjustHandles="1" noChangeArrowheads="1" noChangeShapeType="1" noTextEdit="1"/>
              </p:cNvSpPr>
              <p:nvPr/>
            </p:nvSpPr>
            <p:spPr>
              <a:xfrm>
                <a:off x="722376" y="2844800"/>
                <a:ext cx="10753344" cy="1147953"/>
              </a:xfrm>
              <a:prstGeom prst="rect">
                <a:avLst/>
              </a:prstGeom>
              <a:blipFill rotWithShape="1">
                <a:blip r:embed="rId1"/>
                <a:stretch>
                  <a:fillRect l="-4" b="-2887"/>
                </a:stretch>
              </a:blipFill>
            </p:spPr>
            <p:txBody>
              <a:bodyPr/>
              <a:lstStyle/>
              <a:p>
                <a:r>
                  <a:rPr lang="zh-CN" altLang="en-US">
                    <a:noFill/>
                  </a:rPr>
                  <a:t> </a:t>
                </a:r>
              </a:p>
            </p:txBody>
          </p:sp>
        </mc:Fallback>
      </mc:AlternateContent>
      <p:sp>
        <p:nvSpPr>
          <p:cNvPr id="8" name="QB_6_BD.487_1#e2898e927?vja=1&amp;pid=e0cec4a84&amp;color=0,0,0&amp;vtp=1"/>
          <p:cNvSpPr/>
          <p:nvPr/>
        </p:nvSpPr>
        <p:spPr>
          <a:xfrm>
            <a:off x="722376" y="4028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488_1#e2898e927.blank?vja=1&amp;pid=e0cec4a84&amp;color=0,0,0&amp;vpa=210&amp;vtp=1"/>
          <p:cNvSpPr/>
          <p:nvPr/>
        </p:nvSpPr>
        <p:spPr>
          <a:xfrm>
            <a:off x="1024001" y="39899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10" name="QB_6_AS.489_1#e2898e927?vja=1&amp;pid=e0cec4a84&amp;color=0,0,0&amp;vtp=1"/>
          <p:cNvSpPr/>
          <p:nvPr/>
        </p:nvSpPr>
        <p:spPr>
          <a:xfrm>
            <a:off x="722376" y="4452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句意为：这是一项需要非凡勇气、技巧和力量的表演。设空处引导限制性定语从句，先行词为performance,指物，关系词在定语从句中作主语，应用关系代词which/that引导该从句。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0_1#76115f12e?vja=1&amp;pid=e0cec4a8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491_1#76115f12e.blank?vja=1&amp;pid=e0cec4a84&amp;color=0,0,0&amp;vpa=211&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6_AS.492_1#76115f12e?vja=1&amp;pid=e0cec4a84&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句意为：打树花的字面意思是“击打树上的花”，这是一种通过击打果树以促进开花的农业做法。此处表示“一种农业做法”，应用不定冠词修饰，且agricultural的发音以元音音素开头。故填an。</a:t>
            </a:r>
            <a:endParaRPr lang="en-US" altLang="zh-CN" sz="2200" dirty="0"/>
          </a:p>
        </p:txBody>
      </p:sp>
      <p:sp>
        <p:nvSpPr>
          <p:cNvPr id="5" name="QB_6_BD.493_1#988130725?vja=1&amp;pid=e0cec4a84&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494_1#988130725.blank?vja=1&amp;pid=e0cec4a84&amp;color=0,0,0&amp;vpa=212&amp;vtp=1"/>
          <p:cNvSpPr/>
          <p:nvPr/>
        </p:nvSpPr>
        <p:spPr>
          <a:xfrm>
            <a:off x="1024001" y="2453259"/>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widely</a:t>
            </a:r>
            <a:endParaRPr lang="en-US" altLang="zh-CN" sz="2000" dirty="0"/>
          </a:p>
        </p:txBody>
      </p:sp>
      <p:sp>
        <p:nvSpPr>
          <p:cNvPr id="7" name="QB_6_AS.495_1#988130725?vja=1&amp;pid=e0cec4a84&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句意为：在古代，烟花并不总是普遍负担得起的。此处要用副词来修饰形容词affordable。故填widely。</a:t>
            </a:r>
            <a:endParaRPr lang="en-US" altLang="zh-CN" sz="2200" dirty="0"/>
          </a:p>
        </p:txBody>
      </p:sp>
      <p:sp>
        <p:nvSpPr>
          <p:cNvPr id="8" name="QB_6_BD.496_1#e9f11b4ae?vja=1&amp;pid=e0cec4a84&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497_1#e9f11b4ae.blank?vja=1&amp;pid=e0cec4a84&amp;color=0,0,0&amp;vpa=213&amp;vtp=1"/>
          <p:cNvSpPr/>
          <p:nvPr/>
        </p:nvSpPr>
        <p:spPr>
          <a:xfrm>
            <a:off x="1011301" y="3697859"/>
            <a:ext cx="1295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000" dirty="0"/>
          </a:p>
        </p:txBody>
      </p:sp>
      <p:sp>
        <p:nvSpPr>
          <p:cNvPr id="10" name="QB_6_AS.498_1#e9f11b4ae?vja=1&amp;pid=e0cec4a84&amp;color=0,0,0&amp;vtp=1"/>
          <p:cNvSpPr/>
          <p:nvPr/>
        </p:nvSpPr>
        <p:spPr>
          <a:xfrm>
            <a:off x="722376" y="4160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句意为：因此，暖泉镇的人利用废铁，发展了打树花作为庆祝节日的一种方式。a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sth为固定短语，意为“做某事的方法”，此处为不定式作后置定语。故填to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200" dirty="0"/>
          </a:p>
        </p:txBody>
      </p:sp>
      <p:sp>
        <p:nvSpPr>
          <p:cNvPr id="11" name="QB_6_BD.499_1#2d0bfd862?vja=1&amp;pid=e0cec4a84&amp;color=0,0,0&amp;vtp=1"/>
          <p:cNvSpPr/>
          <p:nvPr/>
        </p:nvSpPr>
        <p:spPr>
          <a:xfrm>
            <a:off x="722376" y="4955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2" name="QB_6_AN.500_1#2d0bfd862.blank?vja=1&amp;pid=e0cec4a84&amp;color=0,0,0&amp;vpa=214&amp;vtp=1"/>
          <p:cNvSpPr/>
          <p:nvPr/>
        </p:nvSpPr>
        <p:spPr>
          <a:xfrm>
            <a:off x="1024001" y="49170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S.501_1#2d0bfd862?vja=1&amp;pid=e0cec4a84&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句意为：因此，他们把烟花表演提升到了一个全新的水平。bring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to为固定搭配，意为“使某物处于（某种状况）”。故填to。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2_1#6659b787d?vja=1&amp;pid=e0cec4a8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503_1#6659b787d.blank?vja=1&amp;pid=e0cec4a84&amp;color=0,0,0&amp;vpa=215&amp;vtp=1"/>
          <p:cNvSpPr/>
          <p:nvPr/>
        </p:nvSpPr>
        <p:spPr>
          <a:xfrm>
            <a:off x="1011301" y="858013"/>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bans</a:t>
            </a:r>
            <a:endParaRPr lang="en-US" altLang="zh-CN" sz="2000" dirty="0"/>
          </a:p>
        </p:txBody>
      </p:sp>
      <p:sp>
        <p:nvSpPr>
          <p:cNvPr id="4" name="QB_6_AS.504_1#6659b787d?vja=1&amp;pid=e0cec4a84&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句意为：如今，由于中国部分地区禁止燃放烟花以减少空气污染，打树花比以往任何时候都更受欢迎。设空处作短语介词due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to的宾语，且空后为介词on，ban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on为固定搭配，意为“关于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的禁令”，结合空后的in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China可知，此处应用名词复数形式。故填bans。</a:t>
            </a:r>
            <a:endParaRPr lang="en-US" altLang="zh-CN" sz="2200" dirty="0"/>
          </a:p>
        </p:txBody>
      </p:sp>
      <p:sp>
        <p:nvSpPr>
          <p:cNvPr id="5" name="QB_6_BD.505_1#a7054eb72?vja=1&amp;pid=e0cec4a84&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06_1#a7054eb72.blank?vja=1&amp;pid=e0cec4a84&amp;color=0,0,0&amp;vpa=216&amp;vtp=1"/>
          <p:cNvSpPr/>
          <p:nvPr/>
        </p:nvSpPr>
        <p:spPr>
          <a:xfrm>
            <a:off x="1062101" y="24532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507_1#a7054eb72?vja=1&amp;pid=e0cec4a84&amp;color=0,0,0&amp;vtp=1"/>
          <p:cNvSpPr/>
          <p:nvPr/>
        </p:nvSpPr>
        <p:spPr>
          <a:xfrm>
            <a:off x="722376" y="2916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句意为：每年，尽管天气非常寒冷，这个独特的烟花表演仍吸引了许多人，并引起了人们对其保护的关注。空前的attracts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people与空后的draws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protection为并列关系。故填and。</a:t>
            </a:r>
            <a:endParaRPr lang="en-US" altLang="zh-CN" sz="2200" dirty="0"/>
          </a:p>
        </p:txBody>
      </p:sp>
      <p:sp>
        <p:nvSpPr>
          <p:cNvPr id="8" name="QB_6_BD.508_1#29153b9e5?vja=1&amp;pid=e0cec4a84&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9" name="QB_6_AN.509_1#29153b9e5.blank?vja=1&amp;pid=e0cec4a84&amp;color=0,0,0&amp;vpa=217&amp;vtp=1"/>
          <p:cNvSpPr/>
          <p:nvPr/>
        </p:nvSpPr>
        <p:spPr>
          <a:xfrm>
            <a:off x="1138301" y="4066159"/>
            <a:ext cx="1676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sz="2000" dirty="0"/>
          </a:p>
        </p:txBody>
      </p:sp>
      <p:sp>
        <p:nvSpPr>
          <p:cNvPr id="10" name="QB_6_AS.510_1#29153b9e5?vja=1&amp;pid=e0cec4a84&amp;color=0,0,0&amp;vtp=1"/>
          <p:cNvSpPr/>
          <p:nvPr/>
        </p:nvSpPr>
        <p:spPr>
          <a:xfrm>
            <a:off x="722376" y="45289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句意为：自2021年起，它被列为中国非物质文化遗产。设空处在句中作谓语，根据时间状语Since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2021可知，此处应用现在完成时；句子主语it指代</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Dashuhua</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，和动词list之间是被动关系，故用现在完成时的被动语态，主语为it，助动词用has。故填has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1_1#4beb1c466?vja=1&amp;pid=b94c9696f&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cottage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Alzheimer’s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disease.Arlyn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all-consuming.However,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cottage.One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（头像）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caregiver）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homebound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uploaded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just">
              <a:lnSpc>
                <a:spcPct val="125000"/>
              </a:lnSpc>
            </a:pP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53287</Words>
  <Application>WPS 演示</Application>
  <PresentationFormat>宽屏</PresentationFormat>
  <Paragraphs>1313</Paragraphs>
  <Slides>106</Slides>
  <Notes>89</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106</vt:i4>
      </vt:variant>
    </vt:vector>
  </HeadingPairs>
  <TitlesOfParts>
    <vt:vector size="130"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Rainnie</cp:lastModifiedBy>
  <cp:revision>5</cp:revision>
  <dcterms:created xsi:type="dcterms:W3CDTF">2025-10-23T00:08:00Z</dcterms:created>
  <dcterms:modified xsi:type="dcterms:W3CDTF">2025-10-24T08:32:31Z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935E1FAB263C4255A887EE4169C5561B_12</vt:lpwstr>
  </property>
  <property fmtid="{D5CDD505-2E9C-101B-9397-08002B2CF9AE}" pid="3" name="KSOProductBuildVer">
    <vt:lpwstr>2052-12.1.0.23125</vt:lpwstr>
  </property>
</Properties>
</file>